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Lst>
  <p:notesMasterIdLst>
    <p:notesMasterId r:id="rId36"/>
  </p:notesMasterIdLst>
  <p:sldIdLst>
    <p:sldId id="257" r:id="rId3"/>
    <p:sldId id="258" r:id="rId4"/>
    <p:sldId id="259" r:id="rId5"/>
    <p:sldId id="260" r:id="rId6"/>
    <p:sldId id="290" r:id="rId7"/>
    <p:sldId id="275" r:id="rId8"/>
    <p:sldId id="276" r:id="rId9"/>
    <p:sldId id="278" r:id="rId10"/>
    <p:sldId id="277" r:id="rId11"/>
    <p:sldId id="279" r:id="rId12"/>
    <p:sldId id="280" r:id="rId13"/>
    <p:sldId id="261" r:id="rId14"/>
    <p:sldId id="287" r:id="rId15"/>
    <p:sldId id="288" r:id="rId16"/>
    <p:sldId id="262" r:id="rId17"/>
    <p:sldId id="289" r:id="rId18"/>
    <p:sldId id="263" r:id="rId19"/>
    <p:sldId id="282" r:id="rId20"/>
    <p:sldId id="281" r:id="rId21"/>
    <p:sldId id="264" r:id="rId22"/>
    <p:sldId id="284" r:id="rId23"/>
    <p:sldId id="285" r:id="rId24"/>
    <p:sldId id="286" r:id="rId25"/>
    <p:sldId id="265" r:id="rId26"/>
    <p:sldId id="266" r:id="rId27"/>
    <p:sldId id="267" r:id="rId28"/>
    <p:sldId id="268" r:id="rId29"/>
    <p:sldId id="283" r:id="rId30"/>
    <p:sldId id="269" r:id="rId31"/>
    <p:sldId id="270" r:id="rId32"/>
    <p:sldId id="271" r:id="rId33"/>
    <p:sldId id="272" r:id="rId34"/>
    <p:sldId id="274"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660"/>
  </p:normalViewPr>
  <p:slideViewPr>
    <p:cSldViewPr snapToGrid="0">
      <p:cViewPr varScale="1">
        <p:scale>
          <a:sx n="85" d="100"/>
          <a:sy n="85" d="100"/>
        </p:scale>
        <p:origin x="94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7515110cb_1_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g57515110c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459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937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2a777162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g62a77716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2a777162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g62a77716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796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2a777162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g62a77716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051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2a7771621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4" name="Google Shape;174;g62a77716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2a777162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g62a77716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33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a7771621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3" name="Google Shape;183;g62a77716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a7771621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3" name="Google Shape;183;g62a77716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558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a7771621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3" name="Google Shape;183;g62a77716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283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515110cb_1_2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1" name="Google Shape;141;g57515110c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2a7771621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2" name="Google Shape;192;g62a777162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2a7771621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2" name="Google Shape;192;g62a777162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628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2a7771621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2" name="Google Shape;192;g62a777162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1091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2a7771621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2" name="Google Shape;192;g62a777162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960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2a7771621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[ALL PARTICIPATION]</a:t>
            </a:r>
            <a:endParaRPr dirty="0"/>
          </a:p>
        </p:txBody>
      </p:sp>
      <p:sp>
        <p:nvSpPr>
          <p:cNvPr id="201" name="Google Shape;201;g62a7771621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1265ad5f5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61265ad5f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ab51fd8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62ab51fd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2a7771621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5" name="Google Shape;225;g62a777162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2a7771621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5" name="Google Shape;225;g62a777162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487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a7771621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34" name="Google Shape;234;g62a7771621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7515110cb_1_2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50" name="Google Shape;150;g57515110cb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2a7771621_0_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0" name="Google Shape;240;g62a777162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2a7771621_0_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9" name="Google Shape;249;g62a777162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2ab51fd84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8" name="Google Shape;258;g62ab51fd8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2a7771621_0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6" name="Google Shape;276;g62a7771621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2a777162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5" name="Google Shape;165;g62a77716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30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761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903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4435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993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56" name="Google Shape;56;p14"/>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7" name="Google Shape;57;p14"/>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8" name="Google Shape;58;p1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1" name="Google Shape;61;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 name="Google Shape;64;p1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 name="Google Shape;65;p1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 name="Google Shape;66;p1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67" name="Google Shape;67;p1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0" name="Google Shape;70;p17"/>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1" name="Google Shape;71;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4" name="Google Shape;74;p18"/>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5" name="Google Shape;7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8" name="Google Shape;78;p1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1" name="Google Shape;81;p20"/>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2" name="Google Shape;82;p2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5" name="Google Shape;85;p21"/>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6" name="Google Shape;86;p21"/>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7" name="Google Shape;87;p21"/>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8" name="Google Shape;88;p2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1" name="Google Shape;91;p22"/>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2" name="Google Shape;92;p22"/>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3" name="Google Shape;93;p22"/>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4" name="Google Shape;94;p2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95" name="Google Shape;95;p22"/>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96"/>
        <p:cNvGrpSpPr/>
        <p:nvPr/>
      </p:nvGrpSpPr>
      <p:grpSpPr>
        <a:xfrm>
          <a:off x="0" y="0"/>
          <a:ext cx="0" cy="0"/>
          <a:chOff x="0" y="0"/>
          <a:chExt cx="0" cy="0"/>
        </a:xfrm>
      </p:grpSpPr>
      <p:sp>
        <p:nvSpPr>
          <p:cNvPr id="97" name="Google Shape;97;p2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8" name="Google Shape;98;p2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99"/>
        <p:cNvGrpSpPr/>
        <p:nvPr/>
      </p:nvGrpSpPr>
      <p:grpSpPr>
        <a:xfrm>
          <a:off x="0" y="0"/>
          <a:ext cx="0" cy="0"/>
          <a:chOff x="0" y="0"/>
          <a:chExt cx="0" cy="0"/>
        </a:xfrm>
      </p:grpSpPr>
      <p:pic>
        <p:nvPicPr>
          <p:cNvPr id="100" name="Google Shape;100;p2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101" name="Google Shape;101;p2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2" name="Google Shape;102;p2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103"/>
        <p:cNvGrpSpPr/>
        <p:nvPr/>
      </p:nvGrpSpPr>
      <p:grpSpPr>
        <a:xfrm>
          <a:off x="0" y="0"/>
          <a:ext cx="0" cy="0"/>
          <a:chOff x="0" y="0"/>
          <a:chExt cx="0" cy="0"/>
        </a:xfrm>
      </p:grpSpPr>
      <p:sp>
        <p:nvSpPr>
          <p:cNvPr id="104" name="Google Shape;104;p2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05" name="Google Shape;105;p2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06" name="Google Shape;106;p2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07" name="Google Shape;107;p2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08"/>
        <p:cNvGrpSpPr/>
        <p:nvPr/>
      </p:nvGrpSpPr>
      <p:grpSpPr>
        <a:xfrm>
          <a:off x="0" y="0"/>
          <a:ext cx="0" cy="0"/>
          <a:chOff x="0" y="0"/>
          <a:chExt cx="0" cy="0"/>
        </a:xfrm>
      </p:grpSpPr>
      <p:sp>
        <p:nvSpPr>
          <p:cNvPr id="109" name="Google Shape;109;p2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10" name="Google Shape;110;p2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11" name="Google Shape;111;p2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12" name="Google Shape;112;p2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113"/>
        <p:cNvGrpSpPr/>
        <p:nvPr/>
      </p:nvGrpSpPr>
      <p:grpSpPr>
        <a:xfrm>
          <a:off x="0" y="0"/>
          <a:ext cx="0" cy="0"/>
          <a:chOff x="0" y="0"/>
          <a:chExt cx="0" cy="0"/>
        </a:xfrm>
      </p:grpSpPr>
      <p:sp>
        <p:nvSpPr>
          <p:cNvPr id="114" name="Google Shape;114;p2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15" name="Google Shape;115;p2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16" name="Google Shape;116;p2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117" name="Google Shape;117;p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18"/>
        <p:cNvGrpSpPr/>
        <p:nvPr/>
      </p:nvGrpSpPr>
      <p:grpSpPr>
        <a:xfrm>
          <a:off x="0" y="0"/>
          <a:ext cx="0" cy="0"/>
          <a:chOff x="0" y="0"/>
          <a:chExt cx="0" cy="0"/>
        </a:xfrm>
      </p:grpSpPr>
      <p:sp>
        <p:nvSpPr>
          <p:cNvPr id="119" name="Google Shape;119;p2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20" name="Google Shape;120;p2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21" name="Google Shape;121;p2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122" name="Google Shape;122;p2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hyperlink" Target="https://businessmodelanalyst.com/doordash-business-model/"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hyperlink" Target="https://businessmodelanalyst.com/doordash-business-model/" TargetMode="Externa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studentloanhero.com/featured/doordash-review-real-dashers-reveal-how-much-you-can-really-earn/" TargetMode="External"/><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hyperlink" Target="https://backlinko.com/doordash-users#doordash-usage-statistics" TargetMode="External"/><Relationship Id="rId5" Type="http://schemas.openxmlformats.org/officeDocument/2006/relationships/hyperlink" Target="https://www.forbes.com/sites/christopherelliott/2021/08/10/food-delivery-robots-are-going-back-to-school-this-fall/?sh=35544737567a" TargetMode="External"/><Relationship Id="rId4" Type="http://schemas.openxmlformats.org/officeDocument/2006/relationships/hyperlink" Target="https://www.spglobal.com/commodityinsights/en/market-insights/latest-news/oil/060722-oil-gasoline-prices-to-pare-gains-but-remain-high-through-2022-2023-eia"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www.tesla.com/autopilot"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hyperlink" Target="https://craft.co/uber/operating-metrics" TargetMode="Externa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hyperlink" Target="https://craft.co/hellofresh/financials" TargetMode="Externa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hyperlink" Target="https://larskamp.medium.com/how-doordash-built-the-most-incredible-go-to-market-playbook-ever-5e8f1d58f6cd" TargetMode="Externa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et.doordash.com/en-us/blog/7-advantages-of-adopting-delivery-service-for-your-restaurant"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7.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hyperlink" Target="https://www.doordash.com/en-US/about/"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hyperlink" Target="https://www.doordash.com/en-US/about/"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businessmodelanalyst.com/doordash-business-model/"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hyperlink" Target="https://businessmodelanalyst.com/doordash-business-model/"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hyperlink" Target="https://businessmodelanalyst.com/doordash-business-model/"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a:spLocks noGrp="1"/>
          </p:cNvSpPr>
          <p:nvPr>
            <p:ph type="title"/>
          </p:nvPr>
        </p:nvSpPr>
        <p:spPr>
          <a:xfrm>
            <a:off x="457200" y="834727"/>
            <a:ext cx="8229600" cy="1389300"/>
          </a:xfrm>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Font typeface="Open Sans"/>
              <a:buNone/>
            </a:pPr>
            <a:r>
              <a:rPr lang="en" sz="5400" dirty="0"/>
              <a:t>DoorDash Product Pitch</a:t>
            </a:r>
            <a:endParaRPr sz="5400" dirty="0"/>
          </a:p>
        </p:txBody>
      </p:sp>
      <p:sp>
        <p:nvSpPr>
          <p:cNvPr id="137" name="Google Shape;137;p31"/>
          <p:cNvSpPr txBox="1">
            <a:spLocks noGrp="1"/>
          </p:cNvSpPr>
          <p:nvPr>
            <p:ph type="body" idx="1"/>
          </p:nvPr>
        </p:nvSpPr>
        <p:spPr>
          <a:xfrm>
            <a:off x="457200" y="2195525"/>
            <a:ext cx="5900700" cy="1003500"/>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9CBDD8"/>
              </a:buClr>
              <a:buFont typeface="Open Sans"/>
              <a:buNone/>
            </a:pPr>
            <a:r>
              <a:rPr lang="en" b="1" dirty="0"/>
              <a:t>Automated Food Delivery with Self-Driving Cars.</a:t>
            </a:r>
            <a:endParaRPr b="1" dirty="0"/>
          </a:p>
          <a:p>
            <a:pPr marL="0" marR="0" lvl="0" indent="0" algn="l" rtl="0">
              <a:lnSpc>
                <a:spcPct val="131250"/>
              </a:lnSpc>
              <a:spcBef>
                <a:spcPts val="0"/>
              </a:spcBef>
              <a:spcAft>
                <a:spcPts val="0"/>
              </a:spcAft>
              <a:buClr>
                <a:srgbClr val="9CBDD8"/>
              </a:buClr>
              <a:buFont typeface="Open Sans"/>
              <a:buNone/>
            </a:pPr>
            <a:endParaRPr b="1" dirty="0"/>
          </a:p>
          <a:p>
            <a:pPr marL="0" marR="0" lvl="0" indent="0" algn="l" rtl="0">
              <a:lnSpc>
                <a:spcPct val="131250"/>
              </a:lnSpc>
              <a:spcBef>
                <a:spcPts val="0"/>
              </a:spcBef>
              <a:spcAft>
                <a:spcPts val="0"/>
              </a:spcAft>
              <a:buClr>
                <a:srgbClr val="9CBDD8"/>
              </a:buClr>
              <a:buFont typeface="Open Sans"/>
              <a:buNone/>
            </a:pPr>
            <a:endParaRPr b="1" dirty="0"/>
          </a:p>
          <a:p>
            <a:pPr marL="0" marR="0" lvl="0" indent="0" algn="l" rtl="0">
              <a:lnSpc>
                <a:spcPct val="131250"/>
              </a:lnSpc>
              <a:spcBef>
                <a:spcPts val="0"/>
              </a:spcBef>
              <a:spcAft>
                <a:spcPts val="0"/>
              </a:spcAft>
              <a:buClr>
                <a:srgbClr val="9CBDD8"/>
              </a:buClr>
              <a:buFont typeface="Open Sans"/>
              <a:buNone/>
            </a:pPr>
            <a:r>
              <a:rPr lang="en" b="1" dirty="0"/>
              <a:t>Product Owner: Jamil Abdulai</a:t>
            </a:r>
            <a:endParaRPr b="1" dirty="0"/>
          </a:p>
          <a:p>
            <a:pPr marL="0" marR="0" lvl="0" indent="0" algn="l" rtl="0">
              <a:lnSpc>
                <a:spcPct val="131250"/>
              </a:lnSpc>
              <a:spcBef>
                <a:spcPts val="0"/>
              </a:spcBef>
              <a:spcAft>
                <a:spcPts val="0"/>
              </a:spcAft>
              <a:buClr>
                <a:srgbClr val="9CBDD8"/>
              </a:buClr>
              <a:buFont typeface="Open Sans"/>
              <a:buNone/>
            </a:pPr>
            <a:endParaRPr sz="500" dirty="0"/>
          </a:p>
        </p:txBody>
      </p:sp>
      <p:sp>
        <p:nvSpPr>
          <p:cNvPr id="138" name="Google Shape;138;p31"/>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2019 Udacity.  All rights reserved.</a:t>
            </a:r>
            <a:endParaRPr sz="500" dirty="0"/>
          </a:p>
        </p:txBody>
      </p:sp>
      <p:pic>
        <p:nvPicPr>
          <p:cNvPr id="5" name="Picture 4" descr="Icon&#10;&#10;Description automatically generated">
            <a:extLst>
              <a:ext uri="{FF2B5EF4-FFF2-40B4-BE49-F238E27FC236}">
                <a16:creationId xmlns:a16="http://schemas.microsoft.com/office/drawing/2014/main" id="{21FC7954-4832-FBDC-2343-C118EB61D850}"/>
              </a:ext>
            </a:extLst>
          </p:cNvPr>
          <p:cNvPicPr>
            <a:picLocks noChangeAspect="1"/>
          </p:cNvPicPr>
          <p:nvPr/>
        </p:nvPicPr>
        <p:blipFill>
          <a:blip r:embed="rId5"/>
          <a:stretch>
            <a:fillRect/>
          </a:stretch>
        </p:blipFill>
        <p:spPr>
          <a:xfrm>
            <a:off x="457200" y="266024"/>
            <a:ext cx="1315156" cy="1071563"/>
          </a:xfrm>
          <a:prstGeom prst="rect">
            <a:avLst/>
          </a:prstGeom>
        </p:spPr>
      </p:pic>
      <p:pic>
        <p:nvPicPr>
          <p:cNvPr id="46" name="Audio 45">
            <a:hlinkClick r:id="" action="ppaction://media"/>
            <a:extLst>
              <a:ext uri="{FF2B5EF4-FFF2-40B4-BE49-F238E27FC236}">
                <a16:creationId xmlns:a16="http://schemas.microsoft.com/office/drawing/2014/main" id="{5927AC1B-954A-FD79-A30B-AE5EF1661E1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cSld>
  <p:clrMapOvr>
    <a:masterClrMapping/>
  </p:clrMapOvr>
  <p:transition advTm="1373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Where are we starting?</a:t>
            </a:r>
            <a:endParaRPr sz="500"/>
          </a:p>
        </p:txBody>
      </p:sp>
      <p:sp>
        <p:nvSpPr>
          <p:cNvPr id="159" name="Google Shape;159;p3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0" name="Google Shape;160;p3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Initial Focus – Revenue Stream</a:t>
            </a:r>
            <a:endParaRPr sz="500" dirty="0"/>
          </a:p>
        </p:txBody>
      </p:sp>
      <p:sp>
        <p:nvSpPr>
          <p:cNvPr id="161" name="Google Shape;161;p34"/>
          <p:cNvSpPr txBox="1">
            <a:spLocks noGrp="1"/>
          </p:cNvSpPr>
          <p:nvPr>
            <p:ph type="body" idx="3"/>
          </p:nvPr>
        </p:nvSpPr>
        <p:spPr>
          <a:xfrm>
            <a:off x="101600" y="1720144"/>
            <a:ext cx="8940800" cy="3309056"/>
          </a:xfrm>
          <a:prstGeom prst="rect">
            <a:avLst/>
          </a:prstGeom>
          <a:noFill/>
          <a:ln>
            <a:noFill/>
          </a:ln>
        </p:spPr>
        <p:txBody>
          <a:bodyPr spcFirstLastPara="1" wrap="square" lIns="0" tIns="0" rIns="0" bIns="0" anchor="ctr" anchorCtr="0">
            <a:noAutofit/>
          </a:bodyPr>
          <a:lstStyle/>
          <a:p>
            <a:r>
              <a:rPr lang="en-US" sz="2400" b="1" dirty="0"/>
              <a:t>Brick-and-mortar store</a:t>
            </a:r>
          </a:p>
          <a:p>
            <a:r>
              <a:rPr lang="en-US" sz="1600" dirty="0"/>
              <a:t>Partnered with the San Francisco restaurant Burma Superstar, DoorDash opened Burma Bites, its first restaurant. It is a takeout and delivery operation that uses the company’s online infrastructure. Menu prices range from $2.95 to $20. </a:t>
            </a:r>
          </a:p>
          <a:p>
            <a:r>
              <a:rPr lang="en-US" sz="2400" b="1" dirty="0"/>
              <a:t>Advertising</a:t>
            </a:r>
          </a:p>
          <a:p>
            <a:r>
              <a:rPr lang="en-US" sz="1600" dirty="0"/>
              <a:t>DoorDash charges for displaying ads on its inventory. Restaurants that want to be placed at the top pay more.</a:t>
            </a:r>
          </a:p>
          <a:p>
            <a:pPr marL="139700" indent="0">
              <a:buNone/>
            </a:pPr>
            <a:endParaRPr lang="en-US" sz="1600" dirty="0"/>
          </a:p>
          <a:p>
            <a:pPr marL="139700" indent="0">
              <a:buNone/>
            </a:pPr>
            <a:r>
              <a:rPr lang="en-US" sz="1600" dirty="0">
                <a:hlinkClick r:id="rId5"/>
              </a:rPr>
              <a:t>https://businessmodelanalyst.com/doordash-business-model/</a:t>
            </a:r>
            <a:endParaRPr lang="en-US" sz="1600" dirty="0"/>
          </a:p>
          <a:p>
            <a:pPr marL="139700" indent="0">
              <a:buNone/>
            </a:pPr>
            <a:endParaRPr lang="en-US" sz="1600" dirty="0"/>
          </a:p>
          <a:p>
            <a:pPr marL="139700" indent="0">
              <a:buNone/>
            </a:pPr>
            <a:endParaRPr lang="en-US" sz="1600" dirty="0"/>
          </a:p>
          <a:p>
            <a:pPr marL="400050" indent="-285750">
              <a:spcBef>
                <a:spcPts val="0"/>
              </a:spcBef>
            </a:pPr>
            <a:endParaRPr sz="1600" b="1" dirty="0"/>
          </a:p>
        </p:txBody>
      </p:sp>
      <p:sp>
        <p:nvSpPr>
          <p:cNvPr id="162" name="Google Shape;16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10</a:t>
            </a:fld>
            <a:endParaRPr>
              <a:solidFill>
                <a:srgbClr val="929292"/>
              </a:solidFill>
            </a:endParaRPr>
          </a:p>
        </p:txBody>
      </p:sp>
      <p:pic>
        <p:nvPicPr>
          <p:cNvPr id="10" name="Audio 9">
            <a:hlinkClick r:id="" action="ppaction://media"/>
            <a:extLst>
              <a:ext uri="{FF2B5EF4-FFF2-40B4-BE49-F238E27FC236}">
                <a16:creationId xmlns:a16="http://schemas.microsoft.com/office/drawing/2014/main" id="{376E67EC-4F64-AC09-1D1A-A293A7A4250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407393692"/>
      </p:ext>
    </p:extLst>
  </p:cSld>
  <p:clrMapOvr>
    <a:masterClrMapping/>
  </p:clrMapOvr>
  <p:transition advTm="3257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Where are we starting?</a:t>
            </a:r>
            <a:endParaRPr sz="500"/>
          </a:p>
        </p:txBody>
      </p:sp>
      <p:sp>
        <p:nvSpPr>
          <p:cNvPr id="159" name="Google Shape;159;p3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0" name="Google Shape;160;p3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Initial Focus – Revenue Stream</a:t>
            </a:r>
            <a:endParaRPr sz="500" dirty="0"/>
          </a:p>
        </p:txBody>
      </p:sp>
      <p:sp>
        <p:nvSpPr>
          <p:cNvPr id="161" name="Google Shape;161;p34"/>
          <p:cNvSpPr txBox="1">
            <a:spLocks noGrp="1"/>
          </p:cNvSpPr>
          <p:nvPr>
            <p:ph type="body" idx="3"/>
          </p:nvPr>
        </p:nvSpPr>
        <p:spPr>
          <a:xfrm>
            <a:off x="0" y="1223851"/>
            <a:ext cx="8940800" cy="4014193"/>
          </a:xfrm>
          <a:prstGeom prst="rect">
            <a:avLst/>
          </a:prstGeom>
          <a:noFill/>
          <a:ln>
            <a:noFill/>
          </a:ln>
        </p:spPr>
        <p:txBody>
          <a:bodyPr spcFirstLastPara="1" wrap="square" lIns="0" tIns="0" rIns="0" bIns="0" anchor="ctr" anchorCtr="0">
            <a:noAutofit/>
          </a:bodyPr>
          <a:lstStyle/>
          <a:p>
            <a:r>
              <a:rPr lang="en-US" sz="2400" b="1" dirty="0"/>
              <a:t>Acquisitions</a:t>
            </a:r>
          </a:p>
          <a:p>
            <a:r>
              <a:rPr lang="en-US" sz="1600" dirty="0"/>
              <a:t>DoorDash has acquired four companies so far:</a:t>
            </a:r>
          </a:p>
          <a:p>
            <a:r>
              <a:rPr lang="en-US" sz="1600" dirty="0"/>
              <a:t>Caviar (2019): food-ordering and delivery service;</a:t>
            </a:r>
          </a:p>
          <a:p>
            <a:r>
              <a:rPr lang="en-US" sz="1600" dirty="0"/>
              <a:t>IvI5 (2019): a software company that uses computer vision to provide mapping to robots and autonomous vehicles;</a:t>
            </a:r>
          </a:p>
          <a:p>
            <a:r>
              <a:rPr lang="en-US" sz="1600" dirty="0"/>
              <a:t>Rickshaw (2017): delivery network;</a:t>
            </a:r>
          </a:p>
          <a:p>
            <a:r>
              <a:rPr lang="en-US" sz="1600" dirty="0"/>
              <a:t>Scotty Labs (2019): teleoperations company focused on self-driving vehicle technology.</a:t>
            </a:r>
          </a:p>
          <a:p>
            <a:pPr marL="139700" indent="0">
              <a:buNone/>
            </a:pPr>
            <a:r>
              <a:rPr lang="en-US" sz="1600" dirty="0">
                <a:hlinkClick r:id="rId5"/>
              </a:rPr>
              <a:t>https://businessmodelanalyst.com/doordash-business-model/</a:t>
            </a:r>
            <a:endParaRPr lang="en-US" sz="1600" dirty="0"/>
          </a:p>
          <a:p>
            <a:pPr marL="139700" indent="0">
              <a:buNone/>
            </a:pPr>
            <a:endParaRPr lang="en-US" sz="1600" dirty="0"/>
          </a:p>
          <a:p>
            <a:pPr marL="400050" indent="-285750">
              <a:spcBef>
                <a:spcPts val="0"/>
              </a:spcBef>
            </a:pPr>
            <a:endParaRPr sz="1600" b="1" dirty="0"/>
          </a:p>
        </p:txBody>
      </p:sp>
      <p:sp>
        <p:nvSpPr>
          <p:cNvPr id="162" name="Google Shape;16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11</a:t>
            </a:fld>
            <a:endParaRPr>
              <a:solidFill>
                <a:srgbClr val="929292"/>
              </a:solidFill>
            </a:endParaRPr>
          </a:p>
        </p:txBody>
      </p:sp>
      <p:pic>
        <p:nvPicPr>
          <p:cNvPr id="14" name="Audio 13">
            <a:hlinkClick r:id="" action="ppaction://media"/>
            <a:extLst>
              <a:ext uri="{FF2B5EF4-FFF2-40B4-BE49-F238E27FC236}">
                <a16:creationId xmlns:a16="http://schemas.microsoft.com/office/drawing/2014/main" id="{5E5C400C-FEB1-B299-2005-F36C7722024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4219927308"/>
      </p:ext>
    </p:extLst>
  </p:cSld>
  <p:clrMapOvr>
    <a:masterClrMapping/>
  </p:clrMapOvr>
  <p:transition advTm="2477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5"/>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What’s the problem?</a:t>
            </a:r>
            <a:endParaRPr sz="500" dirty="0"/>
          </a:p>
        </p:txBody>
      </p:sp>
      <p:sp>
        <p:nvSpPr>
          <p:cNvPr id="168" name="Google Shape;168;p3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9" name="Google Shape;169;p35"/>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Opportunity</a:t>
            </a:r>
            <a:endParaRPr sz="500"/>
          </a:p>
        </p:txBody>
      </p:sp>
      <p:sp>
        <p:nvSpPr>
          <p:cNvPr id="170" name="Google Shape;170;p35"/>
          <p:cNvSpPr txBox="1">
            <a:spLocks noGrp="1"/>
          </p:cNvSpPr>
          <p:nvPr>
            <p:ph type="body" idx="3"/>
          </p:nvPr>
        </p:nvSpPr>
        <p:spPr>
          <a:xfrm>
            <a:off x="457200" y="900000"/>
            <a:ext cx="8229600" cy="33672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 sz="2000" dirty="0"/>
              <a:t>There are relatively high objections raised by businesses and customers with respect to the increase in the multiple fees associated with using DoorDash.</a:t>
            </a:r>
          </a:p>
          <a:p>
            <a:pPr marL="114300" marR="0" lvl="0" indent="-114300" algn="l" rtl="0">
              <a:lnSpc>
                <a:spcPct val="100000"/>
              </a:lnSpc>
              <a:spcBef>
                <a:spcPts val="700"/>
              </a:spcBef>
              <a:spcAft>
                <a:spcPts val="0"/>
              </a:spcAft>
              <a:buClr>
                <a:srgbClr val="2D3D4A"/>
              </a:buClr>
              <a:buSzPts val="1400"/>
              <a:buFont typeface="Cabin"/>
              <a:buChar char="•"/>
            </a:pPr>
            <a:r>
              <a:rPr lang="en" sz="2000" dirty="0"/>
              <a:t>The company has decided to introduce better strategies to curb the prices down and reduce oprational costs.</a:t>
            </a:r>
            <a:endParaRPr sz="2000" dirty="0"/>
          </a:p>
        </p:txBody>
      </p:sp>
      <p:sp>
        <p:nvSpPr>
          <p:cNvPr id="171" name="Google Shape;171;p3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12</a:t>
            </a:fld>
            <a:endParaRPr>
              <a:solidFill>
                <a:srgbClr val="929292"/>
              </a:solidFill>
            </a:endParaRPr>
          </a:p>
        </p:txBody>
      </p:sp>
      <p:pic>
        <p:nvPicPr>
          <p:cNvPr id="8" name="Audio 7">
            <a:hlinkClick r:id="" action="ppaction://media"/>
            <a:extLst>
              <a:ext uri="{FF2B5EF4-FFF2-40B4-BE49-F238E27FC236}">
                <a16:creationId xmlns:a16="http://schemas.microsoft.com/office/drawing/2014/main" id="{2A446328-BBFD-E30E-FD20-927542408A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p:transition advTm="201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5"/>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Total Addressable Market</a:t>
            </a:r>
            <a:endParaRPr dirty="0"/>
          </a:p>
        </p:txBody>
      </p:sp>
      <p:sp>
        <p:nvSpPr>
          <p:cNvPr id="168" name="Google Shape;168;p3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9" name="Google Shape;169;p35"/>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Opportunity</a:t>
            </a:r>
            <a:endParaRPr sz="500" dirty="0"/>
          </a:p>
        </p:txBody>
      </p:sp>
      <p:sp>
        <p:nvSpPr>
          <p:cNvPr id="170" name="Google Shape;170;p35"/>
          <p:cNvSpPr txBox="1">
            <a:spLocks noGrp="1"/>
          </p:cNvSpPr>
          <p:nvPr>
            <p:ph type="body" idx="3"/>
          </p:nvPr>
        </p:nvSpPr>
        <p:spPr>
          <a:xfrm>
            <a:off x="457200" y="900000"/>
            <a:ext cx="8229600" cy="39768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a:t>The average cost to deliver food with DoorDash ranges between $1.99-$5.99(average is $4) = a</a:t>
            </a:r>
          </a:p>
          <a:p>
            <a:pPr marL="114300" indent="-114300"/>
            <a:r>
              <a:rPr lang="en-US" sz="1800" dirty="0"/>
              <a:t>Operations cost of robots per delivery is $2.00 per meal. = b</a:t>
            </a:r>
          </a:p>
          <a:p>
            <a:pPr marL="114300" marR="0" lvl="0" indent="-114300" algn="l" rtl="0">
              <a:lnSpc>
                <a:spcPct val="100000"/>
              </a:lnSpc>
              <a:spcBef>
                <a:spcPts val="700"/>
              </a:spcBef>
              <a:spcAft>
                <a:spcPts val="0"/>
              </a:spcAft>
              <a:buClr>
                <a:srgbClr val="2D3D4A"/>
              </a:buClr>
              <a:buSzPts val="1400"/>
              <a:buFont typeface="Cabin"/>
              <a:buChar char="•"/>
            </a:pPr>
            <a:r>
              <a:rPr lang="en-US" dirty="0"/>
              <a:t>The amount saved with the robotic service = a – b = $4 – $2 = $2 = c</a:t>
            </a:r>
          </a:p>
          <a:p>
            <a:pPr marL="114300" marR="0" lvl="0" indent="-114300" algn="l" rtl="0">
              <a:lnSpc>
                <a:spcPct val="100000"/>
              </a:lnSpc>
              <a:spcBef>
                <a:spcPts val="700"/>
              </a:spcBef>
              <a:spcAft>
                <a:spcPts val="0"/>
              </a:spcAft>
              <a:buClr>
                <a:srgbClr val="2D3D4A"/>
              </a:buClr>
              <a:buSzPts val="1400"/>
              <a:buFont typeface="Cabin"/>
              <a:buChar char="•"/>
            </a:pPr>
            <a:r>
              <a:rPr lang="en-US" dirty="0"/>
              <a:t>Number of deliveries annually is 816,000,000 = d</a:t>
            </a:r>
          </a:p>
          <a:p>
            <a:pPr marL="114300" marR="0" lvl="0" indent="-114300" algn="l" rtl="0">
              <a:lnSpc>
                <a:spcPct val="100000"/>
              </a:lnSpc>
              <a:spcBef>
                <a:spcPts val="700"/>
              </a:spcBef>
              <a:spcAft>
                <a:spcPts val="0"/>
              </a:spcAft>
              <a:buClr>
                <a:srgbClr val="2D3D4A"/>
              </a:buClr>
              <a:buSzPts val="1400"/>
              <a:buFont typeface="Cabin"/>
              <a:buChar char="•"/>
            </a:pPr>
            <a:r>
              <a:rPr lang="en-US" dirty="0"/>
              <a:t>The percentage of order delivery with the robots will be 80% = e</a:t>
            </a:r>
          </a:p>
          <a:p>
            <a:pPr marL="0" marR="0" lvl="0" indent="0" algn="l" rtl="0">
              <a:lnSpc>
                <a:spcPct val="100000"/>
              </a:lnSpc>
              <a:spcBef>
                <a:spcPts val="700"/>
              </a:spcBef>
              <a:spcAft>
                <a:spcPts val="0"/>
              </a:spcAft>
              <a:buClr>
                <a:srgbClr val="2D3D4A"/>
              </a:buClr>
              <a:buSzPts val="1400"/>
              <a:buNone/>
            </a:pPr>
            <a:r>
              <a:rPr lang="en-US" dirty="0"/>
              <a:t>Hence TAM = c x d x e = 2 x 816,000,000 x 80% = $1,305,600,000</a:t>
            </a:r>
          </a:p>
          <a:p>
            <a:pPr marL="0" marR="0" lvl="0" indent="0" algn="l" rtl="0">
              <a:lnSpc>
                <a:spcPct val="100000"/>
              </a:lnSpc>
              <a:spcBef>
                <a:spcPts val="700"/>
              </a:spcBef>
              <a:spcAft>
                <a:spcPts val="0"/>
              </a:spcAft>
              <a:buClr>
                <a:srgbClr val="2D3D4A"/>
              </a:buClr>
              <a:buSzPts val="1400"/>
              <a:buNone/>
            </a:pPr>
            <a:endParaRPr dirty="0"/>
          </a:p>
        </p:txBody>
      </p:sp>
      <p:sp>
        <p:nvSpPr>
          <p:cNvPr id="171" name="Google Shape;171;p3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13</a:t>
            </a:fld>
            <a:endParaRPr>
              <a:solidFill>
                <a:srgbClr val="929292"/>
              </a:solidFill>
            </a:endParaRPr>
          </a:p>
        </p:txBody>
      </p:sp>
      <p:pic>
        <p:nvPicPr>
          <p:cNvPr id="8" name="Audio 7">
            <a:hlinkClick r:id="" action="ppaction://media"/>
            <a:extLst>
              <a:ext uri="{FF2B5EF4-FFF2-40B4-BE49-F238E27FC236}">
                <a16:creationId xmlns:a16="http://schemas.microsoft.com/office/drawing/2014/main" id="{2A446328-BBFD-E30E-FD20-927542408A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358262229"/>
      </p:ext>
    </p:extLst>
  </p:cSld>
  <p:clrMapOvr>
    <a:masterClrMapping/>
  </p:clrMapOvr>
  <p:transition advTm="201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3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71" name="Google Shape;171;p3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14</a:t>
            </a:fld>
            <a:endParaRPr>
              <a:solidFill>
                <a:srgbClr val="929292"/>
              </a:solidFill>
            </a:endParaRPr>
          </a:p>
        </p:txBody>
      </p:sp>
      <p:pic>
        <p:nvPicPr>
          <p:cNvPr id="8" name="Audio 7">
            <a:hlinkClick r:id="" action="ppaction://media"/>
            <a:extLst>
              <a:ext uri="{FF2B5EF4-FFF2-40B4-BE49-F238E27FC236}">
                <a16:creationId xmlns:a16="http://schemas.microsoft.com/office/drawing/2014/main" id="{2A446328-BBFD-E30E-FD20-927542408A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pic>
        <p:nvPicPr>
          <p:cNvPr id="3" name="Picture 2" descr="A white car on a road&#10;&#10;Description automatically generated with medium confidence">
            <a:extLst>
              <a:ext uri="{FF2B5EF4-FFF2-40B4-BE49-F238E27FC236}">
                <a16:creationId xmlns:a16="http://schemas.microsoft.com/office/drawing/2014/main" id="{8A38739F-7787-CD57-5FC1-3FAC37918ACB}"/>
              </a:ext>
            </a:extLst>
          </p:cNvPr>
          <p:cNvPicPr>
            <a:picLocks noChangeAspect="1"/>
          </p:cNvPicPr>
          <p:nvPr/>
        </p:nvPicPr>
        <p:blipFill>
          <a:blip r:embed="rId6"/>
          <a:stretch>
            <a:fillRect/>
          </a:stretch>
        </p:blipFill>
        <p:spPr>
          <a:xfrm>
            <a:off x="457200" y="270934"/>
            <a:ext cx="7772400" cy="4570812"/>
          </a:xfrm>
          <a:prstGeom prst="rect">
            <a:avLst/>
          </a:prstGeom>
        </p:spPr>
      </p:pic>
    </p:spTree>
    <p:extLst>
      <p:ext uri="{BB962C8B-B14F-4D97-AF65-F5344CB8AC3E}">
        <p14:creationId xmlns:p14="http://schemas.microsoft.com/office/powerpoint/2010/main" val="2650486178"/>
      </p:ext>
    </p:extLst>
  </p:cSld>
  <p:clrMapOvr>
    <a:masterClrMapping/>
  </p:clrMapOvr>
  <p:transition advTm="201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6"/>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What’s Our Solution?</a:t>
            </a:r>
            <a:endParaRPr sz="500"/>
          </a:p>
        </p:txBody>
      </p:sp>
      <p:sp>
        <p:nvSpPr>
          <p:cNvPr id="177" name="Google Shape;177;p36"/>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78" name="Google Shape;178;p36"/>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Proposal</a:t>
            </a:r>
            <a:endParaRPr sz="500"/>
          </a:p>
        </p:txBody>
      </p:sp>
      <p:sp>
        <p:nvSpPr>
          <p:cNvPr id="179" name="Google Shape;179;p36"/>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285750" indent="-285750"/>
            <a:r>
              <a:rPr lang="en-US" dirty="0"/>
              <a:t>The most optimum strategy to curb this roadblock will be the implementation of automated robotic dashers over human dashers for ranges within a two-mile radius.</a:t>
            </a:r>
          </a:p>
          <a:p>
            <a:pPr marL="285750" indent="-285750"/>
            <a:r>
              <a:rPr lang="en-US" dirty="0"/>
              <a:t>The human dashers will prioritize deliveries over two-mile radius.</a:t>
            </a:r>
          </a:p>
          <a:p>
            <a:pPr marL="285750" indent="-285750"/>
            <a:r>
              <a:rPr lang="en-US" dirty="0"/>
              <a:t>This solution will help reduce both operational costs and service fees for both the company and merchants/customers.</a:t>
            </a:r>
          </a:p>
          <a:p>
            <a:pPr marL="285750" indent="-285750"/>
            <a:r>
              <a:rPr lang="en-US" dirty="0"/>
              <a:t>Also, the robots will have automated sensors to detect change in environmental factors and adjust accordingly to increase efficiency.</a:t>
            </a:r>
            <a:endParaRPr dirty="0"/>
          </a:p>
        </p:txBody>
      </p:sp>
      <p:sp>
        <p:nvSpPr>
          <p:cNvPr id="180" name="Google Shape;180;p3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15</a:t>
            </a:fld>
            <a:endParaRPr>
              <a:solidFill>
                <a:srgbClr val="929292"/>
              </a:solidFill>
            </a:endParaRPr>
          </a:p>
        </p:txBody>
      </p:sp>
      <p:pic>
        <p:nvPicPr>
          <p:cNvPr id="7" name="Audio 6">
            <a:hlinkClick r:id="" action="ppaction://media"/>
            <a:extLst>
              <a:ext uri="{FF2B5EF4-FFF2-40B4-BE49-F238E27FC236}">
                <a16:creationId xmlns:a16="http://schemas.microsoft.com/office/drawing/2014/main" id="{8F13D885-DB14-7E99-6086-3013798E13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p:transition advTm="3919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3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71" name="Google Shape;171;p3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16</a:t>
            </a:fld>
            <a:endParaRPr>
              <a:solidFill>
                <a:srgbClr val="929292"/>
              </a:solidFill>
            </a:endParaRPr>
          </a:p>
        </p:txBody>
      </p:sp>
      <p:pic>
        <p:nvPicPr>
          <p:cNvPr id="8" name="Audio 7">
            <a:hlinkClick r:id="" action="ppaction://media"/>
            <a:extLst>
              <a:ext uri="{FF2B5EF4-FFF2-40B4-BE49-F238E27FC236}">
                <a16:creationId xmlns:a16="http://schemas.microsoft.com/office/drawing/2014/main" id="{2A446328-BBFD-E30E-FD20-927542408A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pic>
        <p:nvPicPr>
          <p:cNvPr id="4" name="Picture 3" descr="Chart, histogram&#10;&#10;Description automatically generated">
            <a:extLst>
              <a:ext uri="{FF2B5EF4-FFF2-40B4-BE49-F238E27FC236}">
                <a16:creationId xmlns:a16="http://schemas.microsoft.com/office/drawing/2014/main" id="{4CF9CD0C-EB1E-332B-8591-D687083C182F}"/>
              </a:ext>
            </a:extLst>
          </p:cNvPr>
          <p:cNvPicPr>
            <a:picLocks noChangeAspect="1"/>
          </p:cNvPicPr>
          <p:nvPr/>
        </p:nvPicPr>
        <p:blipFill>
          <a:blip r:embed="rId6"/>
          <a:stretch>
            <a:fillRect/>
          </a:stretch>
        </p:blipFill>
        <p:spPr>
          <a:xfrm>
            <a:off x="513644" y="114300"/>
            <a:ext cx="7665156" cy="4632368"/>
          </a:xfrm>
          <a:prstGeom prst="rect">
            <a:avLst/>
          </a:prstGeom>
        </p:spPr>
      </p:pic>
    </p:spTree>
    <p:extLst>
      <p:ext uri="{BB962C8B-B14F-4D97-AF65-F5344CB8AC3E}">
        <p14:creationId xmlns:p14="http://schemas.microsoft.com/office/powerpoint/2010/main" val="2986689079"/>
      </p:ext>
    </p:extLst>
  </p:cSld>
  <p:clrMapOvr>
    <a:masterClrMapping/>
  </p:clrMapOvr>
  <p:transition advTm="201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What can we do?</a:t>
            </a:r>
            <a:endParaRPr sz="500"/>
          </a:p>
        </p:txBody>
      </p:sp>
      <p:sp>
        <p:nvSpPr>
          <p:cNvPr id="186" name="Google Shape;186;p37"/>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87" name="Google Shape;187;p37"/>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Return On Investment</a:t>
            </a:r>
            <a:endParaRPr sz="500"/>
          </a:p>
        </p:txBody>
      </p:sp>
      <p:sp>
        <p:nvSpPr>
          <p:cNvPr id="188" name="Google Shape;188;p37"/>
          <p:cNvSpPr txBox="1">
            <a:spLocks noGrp="1"/>
          </p:cNvSpPr>
          <p:nvPr>
            <p:ph type="body" idx="3"/>
          </p:nvPr>
        </p:nvSpPr>
        <p:spPr>
          <a:xfrm>
            <a:off x="457200" y="1409700"/>
            <a:ext cx="8229600" cy="3733800"/>
          </a:xfrm>
          <a:prstGeom prst="rect">
            <a:avLst/>
          </a:prstGeom>
          <a:noFill/>
          <a:ln>
            <a:noFill/>
          </a:ln>
        </p:spPr>
        <p:txBody>
          <a:bodyPr spcFirstLastPara="1" wrap="square" lIns="0" tIns="0" rIns="0" bIns="0" anchor="ctr" anchorCtr="0">
            <a:noAutofit/>
          </a:bodyPr>
          <a:lstStyle/>
          <a:p>
            <a:pPr marL="285750" indent="-285750"/>
            <a:r>
              <a:rPr lang="en-US" sz="2400" b="1" dirty="0"/>
              <a:t>Cost</a:t>
            </a:r>
            <a:r>
              <a:rPr lang="en-US" b="1" dirty="0"/>
              <a:t> </a:t>
            </a:r>
          </a:p>
          <a:p>
            <a:pPr marL="285750" indent="-285750"/>
            <a:r>
              <a:rPr lang="en-US" dirty="0"/>
              <a:t>Research and order automated driving vehicles from partner companies. The average self driving car costs $10,000.00 - $12,000.00</a:t>
            </a:r>
          </a:p>
          <a:p>
            <a:pPr marL="285750" indent="-285750"/>
            <a:r>
              <a:rPr lang="en-US" dirty="0"/>
              <a:t>In-house development and maintenance of robot hardware and software.</a:t>
            </a:r>
          </a:p>
          <a:p>
            <a:pPr marL="285750" indent="-285750"/>
            <a:r>
              <a:rPr lang="en-US" dirty="0"/>
              <a:t>Development of software to monitor status of deliveries remotely and remotely take control of robots that need intervention.</a:t>
            </a:r>
          </a:p>
          <a:p>
            <a:pPr marL="285750" indent="-285750"/>
            <a:r>
              <a:rPr lang="en-US" dirty="0"/>
              <a:t>The development of tracking apps and map data with sidewalk details.</a:t>
            </a:r>
          </a:p>
          <a:p>
            <a:pPr marL="0" indent="0">
              <a:buNone/>
            </a:pPr>
            <a:endParaRPr lang="en-US" dirty="0"/>
          </a:p>
          <a:p>
            <a:pPr marL="285750" indent="-285750"/>
            <a:endParaRPr lang="en-US" dirty="0"/>
          </a:p>
          <a:p>
            <a:pPr marL="285750" indent="-285750"/>
            <a:endParaRPr b="1" dirty="0"/>
          </a:p>
        </p:txBody>
      </p:sp>
      <p:sp>
        <p:nvSpPr>
          <p:cNvPr id="189" name="Google Shape;189;p3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17</a:t>
            </a:fld>
            <a:endParaRPr>
              <a:solidFill>
                <a:srgbClr val="929292"/>
              </a:solidFill>
            </a:endParaRPr>
          </a:p>
        </p:txBody>
      </p:sp>
      <p:pic>
        <p:nvPicPr>
          <p:cNvPr id="10" name="Audio 9">
            <a:hlinkClick r:id="" action="ppaction://media"/>
            <a:extLst>
              <a:ext uri="{FF2B5EF4-FFF2-40B4-BE49-F238E27FC236}">
                <a16:creationId xmlns:a16="http://schemas.microsoft.com/office/drawing/2014/main" id="{0C3568D8-168C-1A44-6D40-5D0890FB10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p:transition advTm="4164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What can we do?</a:t>
            </a:r>
            <a:endParaRPr sz="500"/>
          </a:p>
        </p:txBody>
      </p:sp>
      <p:sp>
        <p:nvSpPr>
          <p:cNvPr id="186" name="Google Shape;186;p37"/>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87" name="Google Shape;187;p37"/>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Return On Investment</a:t>
            </a:r>
            <a:endParaRPr sz="500"/>
          </a:p>
        </p:txBody>
      </p:sp>
      <p:sp>
        <p:nvSpPr>
          <p:cNvPr id="188" name="Google Shape;188;p37"/>
          <p:cNvSpPr txBox="1">
            <a:spLocks noGrp="1"/>
          </p:cNvSpPr>
          <p:nvPr>
            <p:ph type="body" idx="3"/>
          </p:nvPr>
        </p:nvSpPr>
        <p:spPr>
          <a:xfrm>
            <a:off x="457200" y="1409700"/>
            <a:ext cx="8229600" cy="4607278"/>
          </a:xfrm>
          <a:prstGeom prst="rect">
            <a:avLst/>
          </a:prstGeom>
          <a:noFill/>
          <a:ln>
            <a:noFill/>
          </a:ln>
        </p:spPr>
        <p:txBody>
          <a:bodyPr spcFirstLastPara="1" wrap="square" lIns="0" tIns="0" rIns="0" bIns="0" anchor="ctr" anchorCtr="0">
            <a:noAutofit/>
          </a:bodyPr>
          <a:lstStyle/>
          <a:p>
            <a:pPr marL="285750" indent="-285750"/>
            <a:r>
              <a:rPr lang="en-US" sz="2400" b="1" dirty="0"/>
              <a:t>Return On Investment (ROI)</a:t>
            </a:r>
          </a:p>
          <a:p>
            <a:pPr marL="285750" indent="-285750"/>
            <a:r>
              <a:rPr lang="en-US" sz="1600" dirty="0"/>
              <a:t>The average fee paid to door dashers ranges from $2 - $10 per order(average 6) = a</a:t>
            </a:r>
          </a:p>
          <a:p>
            <a:pPr marL="285750" indent="-285750"/>
            <a:r>
              <a:rPr lang="en-US" sz="1600" dirty="0"/>
              <a:t>Fuel Price currently is $4.07/gal = b</a:t>
            </a:r>
          </a:p>
          <a:p>
            <a:pPr marL="285750" indent="-285750"/>
            <a:r>
              <a:rPr lang="en-US" sz="1600" dirty="0"/>
              <a:t>Operations cost of robots per delivery is $2.00 per meal = c</a:t>
            </a:r>
          </a:p>
          <a:p>
            <a:pPr marL="285750" indent="-285750"/>
            <a:r>
              <a:rPr lang="en-US" sz="1600" dirty="0"/>
              <a:t>Number of deliveries annually is 816,000,000 = d</a:t>
            </a:r>
          </a:p>
          <a:p>
            <a:pPr marL="285750" indent="-285750"/>
            <a:r>
              <a:rPr lang="en-US" sz="1600" dirty="0"/>
              <a:t>Cost of total investment of robotic cars and operations = $6,000,000,000.00</a:t>
            </a:r>
          </a:p>
          <a:p>
            <a:pPr marL="285750" indent="-285750"/>
            <a:r>
              <a:rPr lang="en-US" sz="1600" dirty="0"/>
              <a:t>Net Return on investment = (a + b - c) x d = (6 + 4.07 - 2) x 816,000,000 = $ 6,585,120,000.00</a:t>
            </a:r>
          </a:p>
          <a:p>
            <a:pPr marL="285750" indent="-285750"/>
            <a:r>
              <a:rPr lang="en-US" sz="1600" dirty="0"/>
              <a:t>ROI = (Net Return on investment /Cost of total investment of robotic cars and operations ) X 100 = (6,585,120,000.00 x $6,000,000,000.00)  x 100 = 109.75%</a:t>
            </a:r>
          </a:p>
          <a:p>
            <a:pPr marL="285750" indent="-285750"/>
            <a:endParaRPr lang="en-US" sz="1600" dirty="0"/>
          </a:p>
          <a:p>
            <a:pPr marL="0" indent="0">
              <a:buNone/>
            </a:pPr>
            <a:endParaRPr lang="en-US" sz="1600" dirty="0"/>
          </a:p>
          <a:p>
            <a:pPr marL="0" indent="0">
              <a:buNone/>
            </a:pPr>
            <a:endParaRPr lang="en-US" sz="1600" dirty="0"/>
          </a:p>
          <a:p>
            <a:pPr marL="0" indent="0">
              <a:buNone/>
            </a:pPr>
            <a:endParaRPr lang="en-US" sz="1600" dirty="0"/>
          </a:p>
          <a:p>
            <a:pPr marL="285750" indent="-285750"/>
            <a:endParaRPr sz="1600" dirty="0"/>
          </a:p>
        </p:txBody>
      </p:sp>
      <p:sp>
        <p:nvSpPr>
          <p:cNvPr id="189" name="Google Shape;189;p3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18</a:t>
            </a:fld>
            <a:endParaRPr>
              <a:solidFill>
                <a:srgbClr val="929292"/>
              </a:solidFill>
            </a:endParaRPr>
          </a:p>
        </p:txBody>
      </p:sp>
      <p:pic>
        <p:nvPicPr>
          <p:cNvPr id="24" name="Audio 23">
            <a:hlinkClick r:id="" action="ppaction://media"/>
            <a:extLst>
              <a:ext uri="{FF2B5EF4-FFF2-40B4-BE49-F238E27FC236}">
                <a16:creationId xmlns:a16="http://schemas.microsoft.com/office/drawing/2014/main" id="{E864235F-B60B-E760-FA3D-0D5F78D7578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7301030" y="4195762"/>
            <a:ext cx="2280474" cy="1285875"/>
          </a:xfrm>
          <a:prstGeom prst="rect">
            <a:avLst/>
          </a:prstGeom>
        </p:spPr>
      </p:pic>
    </p:spTree>
    <p:extLst>
      <p:ext uri="{BB962C8B-B14F-4D97-AF65-F5344CB8AC3E}">
        <p14:creationId xmlns:p14="http://schemas.microsoft.com/office/powerpoint/2010/main" val="2325859593"/>
      </p:ext>
    </p:extLst>
  </p:cSld>
  <p:clrMapOvr>
    <a:masterClrMapping/>
  </p:clrMapOvr>
  <p:transition advTm="6317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What can we do?</a:t>
            </a:r>
            <a:endParaRPr sz="500"/>
          </a:p>
        </p:txBody>
      </p:sp>
      <p:sp>
        <p:nvSpPr>
          <p:cNvPr id="186" name="Google Shape;186;p37"/>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87" name="Google Shape;187;p37"/>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Return On Investment</a:t>
            </a:r>
            <a:endParaRPr sz="500"/>
          </a:p>
        </p:txBody>
      </p:sp>
      <p:sp>
        <p:nvSpPr>
          <p:cNvPr id="189" name="Google Shape;189;p3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19</a:t>
            </a:fld>
            <a:endParaRPr>
              <a:solidFill>
                <a:srgbClr val="929292"/>
              </a:solidFill>
            </a:endParaRPr>
          </a:p>
        </p:txBody>
      </p:sp>
      <p:sp>
        <p:nvSpPr>
          <p:cNvPr id="8" name="TextBox 7">
            <a:extLst>
              <a:ext uri="{FF2B5EF4-FFF2-40B4-BE49-F238E27FC236}">
                <a16:creationId xmlns:a16="http://schemas.microsoft.com/office/drawing/2014/main" id="{E5EF9C7C-E7AC-8CEF-8F90-733620A713E2}"/>
              </a:ext>
            </a:extLst>
          </p:cNvPr>
          <p:cNvSpPr txBox="1"/>
          <p:nvPr/>
        </p:nvSpPr>
        <p:spPr>
          <a:xfrm>
            <a:off x="457200" y="1433689"/>
            <a:ext cx="8054622" cy="4308872"/>
          </a:xfrm>
          <a:prstGeom prst="rect">
            <a:avLst/>
          </a:prstGeom>
          <a:noFill/>
        </p:spPr>
        <p:txBody>
          <a:bodyPr wrap="square" rtlCol="0">
            <a:spAutoFit/>
          </a:bodyPr>
          <a:lstStyle/>
          <a:p>
            <a:r>
              <a:rPr lang="en-US" sz="1800" b="1" dirty="0">
                <a:latin typeface="Open Sans" panose="020B0606030504020204" pitchFamily="34" charset="0"/>
                <a:ea typeface="Open Sans" panose="020B0606030504020204" pitchFamily="34" charset="0"/>
                <a:cs typeface="Open Sans" panose="020B0606030504020204" pitchFamily="34" charset="0"/>
              </a:rPr>
              <a:t>Reference:</a:t>
            </a:r>
          </a:p>
          <a:p>
            <a:r>
              <a:rPr lang="en-US" sz="1600" dirty="0">
                <a:latin typeface="Open Sans" panose="020B0606030504020204" pitchFamily="34" charset="0"/>
                <a:ea typeface="Open Sans" panose="020B0606030504020204" pitchFamily="34" charset="0"/>
                <a:cs typeface="Open Sans" panose="020B0606030504020204" pitchFamily="34" charset="0"/>
                <a:hlinkClick r:id="rId3"/>
              </a:rPr>
              <a:t>https://studentloanhero.com/featured/doordash-review-real-dashers-reveal-how-much-you-can-really-earn/</a:t>
            </a:r>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hlinkClick r:id="rId4"/>
              </a:rPr>
              <a:t>https://www.spglobal.com/commodityinsights/en/market-insights/latest-news/oil/060722-oil-gasoline-prices-to-pare-gains-but-remain-high-through-2022-2023-eia</a:t>
            </a:r>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hlinkClick r:id="rId5"/>
              </a:rPr>
              <a:t>https://www.forbes.com/sites/christopherelliott/2021/08/10/food-delivery-robots-are-going-back-to-school-this-fall/?sh=35544737567a</a:t>
            </a:r>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dirty="0">
                <a:latin typeface="Open Sans" panose="020B0606030504020204" pitchFamily="34" charset="0"/>
                <a:ea typeface="Open Sans" panose="020B0606030504020204" pitchFamily="34" charset="0"/>
                <a:cs typeface="Open Sans" panose="020B0606030504020204" pitchFamily="34" charset="0"/>
                <a:hlinkClick r:id="rId6"/>
              </a:rPr>
              <a:t>https://backlinko.com/doordash-users#doordash-usage-statistics</a:t>
            </a:r>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a:extLst>
              <a:ext uri="{FF2B5EF4-FFF2-40B4-BE49-F238E27FC236}">
                <a16:creationId xmlns:a16="http://schemas.microsoft.com/office/drawing/2014/main" id="{FE8DA149-2033-91DA-1CD2-9D49067A6B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219331"/>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2"/>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Why Are We Here?</a:t>
            </a:r>
            <a:endParaRPr sz="500"/>
          </a:p>
        </p:txBody>
      </p:sp>
      <p:sp>
        <p:nvSpPr>
          <p:cNvPr id="144" name="Google Shape;144;p32"/>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45" name="Google Shape;145;p32"/>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Background</a:t>
            </a:r>
            <a:endParaRPr sz="500"/>
          </a:p>
        </p:txBody>
      </p:sp>
      <p:sp>
        <p:nvSpPr>
          <p:cNvPr id="146" name="Google Shape;146;p32"/>
          <p:cNvSpPr txBox="1">
            <a:spLocks noGrp="1"/>
          </p:cNvSpPr>
          <p:nvPr>
            <p:ph type="body" idx="3"/>
          </p:nvPr>
        </p:nvSpPr>
        <p:spPr>
          <a:xfrm>
            <a:off x="457200" y="3104445"/>
            <a:ext cx="7727244" cy="203200"/>
          </a:xfrm>
          <a:prstGeom prst="rect">
            <a:avLst/>
          </a:prstGeom>
          <a:noFill/>
          <a:ln>
            <a:noFill/>
          </a:ln>
        </p:spPr>
        <p:txBody>
          <a:bodyPr spcFirstLastPara="1" wrap="square" lIns="0" tIns="0" rIns="0" bIns="0" anchor="ctr" anchorCtr="0">
            <a:noAutofit/>
          </a:bodyPr>
          <a:lstStyle/>
          <a:p>
            <a:pPr marL="285750" indent="-285750"/>
            <a:r>
              <a:rPr lang="en-US" sz="2000" dirty="0"/>
              <a:t>The principal objective is to improve the delivery time of food to customers within a two-mile radius through automated driving robot dashers with a fundamental focus on customer satisfaction.</a:t>
            </a:r>
            <a:endParaRPr sz="2000" dirty="0"/>
          </a:p>
          <a:p>
            <a:pPr marL="0" marR="0" lvl="0" indent="0" algn="ctr" rtl="0">
              <a:lnSpc>
                <a:spcPct val="100000"/>
              </a:lnSpc>
              <a:spcBef>
                <a:spcPts val="700"/>
              </a:spcBef>
              <a:spcAft>
                <a:spcPts val="0"/>
              </a:spcAft>
              <a:buNone/>
            </a:pPr>
            <a:endParaRPr lang="en" sz="2000" b="1" dirty="0"/>
          </a:p>
          <a:p>
            <a:pPr marL="0" marR="0" lvl="0" indent="0" algn="ctr" rtl="0">
              <a:lnSpc>
                <a:spcPct val="100000"/>
              </a:lnSpc>
              <a:spcBef>
                <a:spcPts val="700"/>
              </a:spcBef>
              <a:spcAft>
                <a:spcPts val="0"/>
              </a:spcAft>
              <a:buNone/>
            </a:pPr>
            <a:endParaRPr lang="en" b="1" dirty="0"/>
          </a:p>
          <a:p>
            <a:pPr marL="0" marR="0" lvl="0" indent="0" algn="ctr" rtl="0">
              <a:lnSpc>
                <a:spcPct val="100000"/>
              </a:lnSpc>
              <a:spcBef>
                <a:spcPts val="700"/>
              </a:spcBef>
              <a:spcAft>
                <a:spcPts val="0"/>
              </a:spcAft>
              <a:buNone/>
            </a:pPr>
            <a:endParaRPr lang="en" b="1" dirty="0"/>
          </a:p>
          <a:p>
            <a:pPr marL="0" marR="0" lvl="0" indent="0" algn="ctr" rtl="0">
              <a:lnSpc>
                <a:spcPct val="100000"/>
              </a:lnSpc>
              <a:spcBef>
                <a:spcPts val="700"/>
              </a:spcBef>
              <a:spcAft>
                <a:spcPts val="0"/>
              </a:spcAft>
              <a:buNone/>
            </a:pPr>
            <a:endParaRPr lang="en" b="1" dirty="0"/>
          </a:p>
          <a:p>
            <a:pPr marL="0" marR="0" lvl="0" indent="0" algn="ctr" rtl="0">
              <a:lnSpc>
                <a:spcPct val="100000"/>
              </a:lnSpc>
              <a:spcBef>
                <a:spcPts val="700"/>
              </a:spcBef>
              <a:spcAft>
                <a:spcPts val="0"/>
              </a:spcAft>
              <a:buNone/>
            </a:pPr>
            <a:endParaRPr lang="en" b="1" dirty="0"/>
          </a:p>
          <a:p>
            <a:pPr marL="0" marR="0" lvl="0" indent="0" algn="ctr" rtl="0">
              <a:lnSpc>
                <a:spcPct val="100000"/>
              </a:lnSpc>
              <a:spcBef>
                <a:spcPts val="700"/>
              </a:spcBef>
              <a:spcAft>
                <a:spcPts val="0"/>
              </a:spcAft>
              <a:buNone/>
            </a:pPr>
            <a:r>
              <a:rPr lang="en" b="1" dirty="0"/>
              <a:t>[Self-driving Robotic Dasher]</a:t>
            </a:r>
            <a:endParaRPr b="1" dirty="0"/>
          </a:p>
        </p:txBody>
      </p:sp>
      <p:sp>
        <p:nvSpPr>
          <p:cNvPr id="147" name="Google Shape;147;p3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a:t>
            </a:fld>
            <a:endParaRPr>
              <a:solidFill>
                <a:srgbClr val="929292"/>
              </a:solidFill>
            </a:endParaRPr>
          </a:p>
        </p:txBody>
      </p:sp>
      <p:pic>
        <p:nvPicPr>
          <p:cNvPr id="29" name="Audio 28">
            <a:hlinkClick r:id="" action="ppaction://media"/>
            <a:extLst>
              <a:ext uri="{FF2B5EF4-FFF2-40B4-BE49-F238E27FC236}">
                <a16:creationId xmlns:a16="http://schemas.microsoft.com/office/drawing/2014/main" id="{AF730CF3-2307-5586-CE10-DF0C8ED0F4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p:transition advTm="1970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8"/>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How will we know if we’re successful?</a:t>
            </a:r>
            <a:endParaRPr sz="500"/>
          </a:p>
        </p:txBody>
      </p:sp>
      <p:sp>
        <p:nvSpPr>
          <p:cNvPr id="195" name="Google Shape;195;p38"/>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96" name="Google Shape;196;p38"/>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Measurement</a:t>
            </a:r>
            <a:endParaRPr sz="500" dirty="0"/>
          </a:p>
        </p:txBody>
      </p:sp>
      <p:sp>
        <p:nvSpPr>
          <p:cNvPr id="197" name="Google Shape;197;p38"/>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a:t>An increase in positive reviews and ratings of customers and merchants by 5% quarterly.</a:t>
            </a:r>
          </a:p>
          <a:p>
            <a:pPr marL="114300" marR="0" lvl="0" indent="-114300" algn="l" rtl="0">
              <a:lnSpc>
                <a:spcPct val="100000"/>
              </a:lnSpc>
              <a:spcBef>
                <a:spcPts val="700"/>
              </a:spcBef>
              <a:spcAft>
                <a:spcPts val="0"/>
              </a:spcAft>
              <a:buClr>
                <a:srgbClr val="2D3D4A"/>
              </a:buClr>
              <a:buSzPts val="1400"/>
              <a:buFont typeface="Cabin"/>
              <a:buChar char="•"/>
            </a:pPr>
            <a:r>
              <a:rPr lang="en-US" dirty="0"/>
              <a:t>An increase in the number of orders by customers and merchants by 15% quarterly.</a:t>
            </a:r>
          </a:p>
          <a:p>
            <a:pPr marL="114300" marR="0" lvl="0" indent="-114300" algn="l" rtl="0">
              <a:lnSpc>
                <a:spcPct val="100000"/>
              </a:lnSpc>
              <a:spcBef>
                <a:spcPts val="700"/>
              </a:spcBef>
              <a:spcAft>
                <a:spcPts val="0"/>
              </a:spcAft>
              <a:buClr>
                <a:srgbClr val="2D3D4A"/>
              </a:buClr>
              <a:buSzPts val="1400"/>
              <a:buFont typeface="Cabin"/>
              <a:buChar char="•"/>
            </a:pPr>
            <a:r>
              <a:rPr lang="en-US" dirty="0"/>
              <a:t>An increase in the ROI by 10% quarterly.</a:t>
            </a:r>
          </a:p>
        </p:txBody>
      </p:sp>
      <p:sp>
        <p:nvSpPr>
          <p:cNvPr id="198" name="Google Shape;198;p3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20</a:t>
            </a:fld>
            <a:endParaRPr>
              <a:solidFill>
                <a:srgbClr val="929292"/>
              </a:solidFill>
            </a:endParaRPr>
          </a:p>
        </p:txBody>
      </p:sp>
      <p:pic>
        <p:nvPicPr>
          <p:cNvPr id="4" name="Audio 3">
            <a:hlinkClick r:id="" action="ppaction://media"/>
            <a:extLst>
              <a:ext uri="{FF2B5EF4-FFF2-40B4-BE49-F238E27FC236}">
                <a16:creationId xmlns:a16="http://schemas.microsoft.com/office/drawing/2014/main" id="{A085CB77-3B60-F1DC-ADC4-6B5ED10990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p:transition advTm="2825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8"/>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Who are we collaborating with ?</a:t>
            </a:r>
            <a:endParaRPr sz="500" dirty="0"/>
          </a:p>
        </p:txBody>
      </p:sp>
      <p:sp>
        <p:nvSpPr>
          <p:cNvPr id="195" name="Google Shape;195;p38"/>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96" name="Google Shape;196;p38"/>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Third Party Partnership</a:t>
            </a:r>
            <a:endParaRPr dirty="0"/>
          </a:p>
        </p:txBody>
      </p:sp>
      <p:sp>
        <p:nvSpPr>
          <p:cNvPr id="197" name="Google Shape;197;p38"/>
          <p:cNvSpPr txBox="1">
            <a:spLocks noGrp="1"/>
          </p:cNvSpPr>
          <p:nvPr>
            <p:ph type="body" idx="3"/>
          </p:nvPr>
        </p:nvSpPr>
        <p:spPr>
          <a:xfrm>
            <a:off x="457200" y="1409699"/>
            <a:ext cx="8075303" cy="3181349"/>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a:t>We will be collaborating with Tesla. Tesla cars come standard with advanced hardware capable of providing autopilot features, and full self-driving capabilities through software updates designed to improve functionality over time.</a:t>
            </a:r>
          </a:p>
          <a:p>
            <a:pPr marL="114300" marR="0" lvl="0" indent="-114300" algn="l" rtl="0">
              <a:lnSpc>
                <a:spcPct val="100000"/>
              </a:lnSpc>
              <a:spcBef>
                <a:spcPts val="700"/>
              </a:spcBef>
              <a:spcAft>
                <a:spcPts val="0"/>
              </a:spcAft>
              <a:buClr>
                <a:srgbClr val="2D3D4A"/>
              </a:buClr>
              <a:buSzPts val="1400"/>
              <a:buFont typeface="Cabin"/>
              <a:buChar char="•"/>
            </a:pPr>
            <a:r>
              <a:rPr lang="en-US" dirty="0"/>
              <a:t>Tesla’s autopilot AI team drives the future of autonomy of current and new generations of vehicles. </a:t>
            </a:r>
          </a:p>
          <a:p>
            <a:pPr marL="114300" marR="0" lvl="0" indent="-114300" algn="l" rtl="0">
              <a:lnSpc>
                <a:spcPct val="100000"/>
              </a:lnSpc>
              <a:spcBef>
                <a:spcPts val="700"/>
              </a:spcBef>
              <a:spcAft>
                <a:spcPts val="0"/>
              </a:spcAft>
              <a:buClr>
                <a:srgbClr val="2D3D4A"/>
              </a:buClr>
              <a:buSzPts val="1400"/>
              <a:buFont typeface="Cabin"/>
              <a:buChar char="•"/>
            </a:pPr>
            <a:r>
              <a:rPr lang="en-US" dirty="0"/>
              <a:t>The navigation on autopilot suggests lane changes to optimize your route and adjusts so you don’t get stuck behind slow cars or trucks. When active, Navigate on Autopilot will also automatically steer your vehicle toward highway interchanges and exits based on your destination.</a:t>
            </a:r>
          </a:p>
        </p:txBody>
      </p:sp>
      <p:sp>
        <p:nvSpPr>
          <p:cNvPr id="198" name="Google Shape;198;p3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21</a:t>
            </a:fld>
            <a:endParaRPr>
              <a:solidFill>
                <a:srgbClr val="929292"/>
              </a:solidFill>
            </a:endParaRPr>
          </a:p>
        </p:txBody>
      </p:sp>
      <p:pic>
        <p:nvPicPr>
          <p:cNvPr id="4" name="Audio 3">
            <a:hlinkClick r:id="" action="ppaction://media"/>
            <a:extLst>
              <a:ext uri="{FF2B5EF4-FFF2-40B4-BE49-F238E27FC236}">
                <a16:creationId xmlns:a16="http://schemas.microsoft.com/office/drawing/2014/main" id="{6394E87E-06C6-4FD0-2233-645629308B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120861012"/>
      </p:ext>
    </p:extLst>
  </p:cSld>
  <p:clrMapOvr>
    <a:masterClrMapping/>
  </p:clrMapOvr>
  <p:transition advTm="1975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8"/>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Who are we collaborating with ?</a:t>
            </a:r>
            <a:endParaRPr sz="500" dirty="0"/>
          </a:p>
        </p:txBody>
      </p:sp>
      <p:sp>
        <p:nvSpPr>
          <p:cNvPr id="195" name="Google Shape;195;p38"/>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96" name="Google Shape;196;p38"/>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Third Party Partnership</a:t>
            </a:r>
            <a:endParaRPr dirty="0"/>
          </a:p>
        </p:txBody>
      </p:sp>
      <p:sp>
        <p:nvSpPr>
          <p:cNvPr id="197" name="Google Shape;197;p38"/>
          <p:cNvSpPr txBox="1">
            <a:spLocks noGrp="1"/>
          </p:cNvSpPr>
          <p:nvPr>
            <p:ph type="body" idx="3"/>
          </p:nvPr>
        </p:nvSpPr>
        <p:spPr>
          <a:xfrm>
            <a:off x="457200" y="1409699"/>
            <a:ext cx="8075303" cy="3181349"/>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a:t>Using advanced cameras, sensors and computing power, the Tesla will navigate tighter, more complex roads.</a:t>
            </a:r>
          </a:p>
          <a:p>
            <a:pPr marL="114300" marR="0" lvl="0" indent="-114300" algn="l" rtl="0">
              <a:lnSpc>
                <a:spcPct val="100000"/>
              </a:lnSpc>
              <a:spcBef>
                <a:spcPts val="700"/>
              </a:spcBef>
              <a:spcAft>
                <a:spcPts val="0"/>
              </a:spcAft>
              <a:buClr>
                <a:srgbClr val="2D3D4A"/>
              </a:buClr>
              <a:buSzPts val="1400"/>
              <a:buFont typeface="Cabin"/>
              <a:buChar char="•"/>
            </a:pPr>
            <a:r>
              <a:rPr lang="en-US" dirty="0"/>
              <a:t>With Smart Summon, the car will navigate more complex environments and parking spaces, maneuvering around objects as necessary to come find you in a parking lot.</a:t>
            </a:r>
          </a:p>
          <a:p>
            <a:pPr marL="114300" marR="0" lvl="0" indent="-114300" algn="l" rtl="0">
              <a:lnSpc>
                <a:spcPct val="100000"/>
              </a:lnSpc>
              <a:spcBef>
                <a:spcPts val="700"/>
              </a:spcBef>
              <a:spcAft>
                <a:spcPts val="0"/>
              </a:spcAft>
              <a:buClr>
                <a:srgbClr val="2D3D4A"/>
              </a:buClr>
              <a:buSzPts val="1400"/>
              <a:buFont typeface="Cabin"/>
              <a:buChar char="•"/>
            </a:pPr>
            <a:endParaRPr lang="en-US" dirty="0"/>
          </a:p>
          <a:p>
            <a:pPr marL="0" marR="0" lvl="0" indent="0" algn="l" rtl="0">
              <a:lnSpc>
                <a:spcPct val="100000"/>
              </a:lnSpc>
              <a:spcBef>
                <a:spcPts val="700"/>
              </a:spcBef>
              <a:spcAft>
                <a:spcPts val="0"/>
              </a:spcAft>
              <a:buClr>
                <a:srgbClr val="2D3D4A"/>
              </a:buClr>
              <a:buSzPts val="1400"/>
              <a:buNone/>
            </a:pPr>
            <a:r>
              <a:rPr lang="en-US" dirty="0">
                <a:hlinkClick r:id="rId3"/>
              </a:rPr>
              <a:t>https://www.tesla.com/autopilot</a:t>
            </a:r>
            <a:endParaRPr lang="en-US" dirty="0"/>
          </a:p>
          <a:p>
            <a:pPr marL="0" marR="0" lvl="0" indent="0" algn="l" rtl="0">
              <a:lnSpc>
                <a:spcPct val="100000"/>
              </a:lnSpc>
              <a:spcBef>
                <a:spcPts val="700"/>
              </a:spcBef>
              <a:spcAft>
                <a:spcPts val="0"/>
              </a:spcAft>
              <a:buClr>
                <a:srgbClr val="2D3D4A"/>
              </a:buClr>
              <a:buSzPts val="1400"/>
              <a:buNone/>
            </a:pPr>
            <a:endParaRPr lang="en-US" dirty="0"/>
          </a:p>
        </p:txBody>
      </p:sp>
      <p:sp>
        <p:nvSpPr>
          <p:cNvPr id="198" name="Google Shape;198;p3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22</a:t>
            </a:fld>
            <a:endParaRPr>
              <a:solidFill>
                <a:srgbClr val="929292"/>
              </a:solidFill>
            </a:endParaRPr>
          </a:p>
        </p:txBody>
      </p:sp>
    </p:spTree>
    <p:extLst>
      <p:ext uri="{BB962C8B-B14F-4D97-AF65-F5344CB8AC3E}">
        <p14:creationId xmlns:p14="http://schemas.microsoft.com/office/powerpoint/2010/main" val="549477509"/>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8"/>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How will the product be marketed ?</a:t>
            </a:r>
            <a:endParaRPr sz="500" dirty="0"/>
          </a:p>
        </p:txBody>
      </p:sp>
      <p:sp>
        <p:nvSpPr>
          <p:cNvPr id="195" name="Google Shape;195;p38"/>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96" name="Google Shape;196;p38"/>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Marketing Strategy</a:t>
            </a:r>
            <a:endParaRPr dirty="0"/>
          </a:p>
        </p:txBody>
      </p:sp>
      <p:sp>
        <p:nvSpPr>
          <p:cNvPr id="197" name="Google Shape;197;p38"/>
          <p:cNvSpPr txBox="1">
            <a:spLocks noGrp="1"/>
          </p:cNvSpPr>
          <p:nvPr>
            <p:ph type="body" idx="3"/>
          </p:nvPr>
        </p:nvSpPr>
        <p:spPr>
          <a:xfrm>
            <a:off x="457200" y="1409699"/>
            <a:ext cx="8075303" cy="3181349"/>
          </a:xfrm>
          <a:prstGeom prst="rect">
            <a:avLst/>
          </a:prstGeom>
          <a:noFill/>
          <a:ln>
            <a:noFill/>
          </a:ln>
        </p:spPr>
        <p:txBody>
          <a:bodyPr spcFirstLastPara="1" wrap="square" lIns="0" tIns="0" rIns="0" bIns="0" anchor="ctr" anchorCtr="0">
            <a:noAutofit/>
          </a:bodyPr>
          <a:lstStyle/>
          <a:p>
            <a:pPr marL="285750" indent="-285750"/>
            <a:r>
              <a:rPr lang="en-US" dirty="0"/>
              <a:t>Our main target audience will be millennials and busy workers hence the fundamental strategy will be advertisement through social media platforms such as Meta, Instagram, Snapchat and Ticktock.</a:t>
            </a:r>
          </a:p>
          <a:p>
            <a:pPr marL="285750" indent="-285750"/>
            <a:r>
              <a:rPr lang="en-US" dirty="0"/>
              <a:t>Also, digital ads will be run through TVs and radios.</a:t>
            </a:r>
          </a:p>
          <a:p>
            <a:pPr marL="285750" indent="-285750"/>
            <a:r>
              <a:rPr lang="en-US" dirty="0"/>
              <a:t>Lastly, we will incorporate physical ads on public transports such as busses and trains.</a:t>
            </a:r>
          </a:p>
        </p:txBody>
      </p:sp>
      <p:sp>
        <p:nvSpPr>
          <p:cNvPr id="198" name="Google Shape;198;p3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23</a:t>
            </a:fld>
            <a:endParaRPr>
              <a:solidFill>
                <a:srgbClr val="929292"/>
              </a:solidFill>
            </a:endParaRPr>
          </a:p>
        </p:txBody>
      </p:sp>
      <p:pic>
        <p:nvPicPr>
          <p:cNvPr id="4" name="Audio 3">
            <a:hlinkClick r:id="" action="ppaction://media"/>
            <a:extLst>
              <a:ext uri="{FF2B5EF4-FFF2-40B4-BE49-F238E27FC236}">
                <a16:creationId xmlns:a16="http://schemas.microsoft.com/office/drawing/2014/main" id="{3C0C13EB-2B54-D072-DEC3-A5CDE9FBBA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626344076"/>
      </p:ext>
    </p:extLst>
  </p:cSld>
  <p:clrMapOvr>
    <a:masterClrMapping/>
  </p:clrMapOvr>
  <p:transition advTm="4355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a:t>Competitors</a:t>
            </a:r>
            <a:endParaRPr sz="500"/>
          </a:p>
        </p:txBody>
      </p:sp>
      <p:sp>
        <p:nvSpPr>
          <p:cNvPr id="204" name="Google Shape;204;p39"/>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40"/>
          <p:cNvSpPr txBox="1">
            <a:spLocks noGrp="1"/>
          </p:cNvSpPr>
          <p:nvPr>
            <p:ph type="title"/>
          </p:nvPr>
        </p:nvSpPr>
        <p:spPr>
          <a:xfrm>
            <a:off x="457200" y="304800"/>
            <a:ext cx="8229600" cy="59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UberEats</a:t>
            </a:r>
            <a:endParaRPr sz="500" dirty="0"/>
          </a:p>
        </p:txBody>
      </p:sp>
      <p:sp>
        <p:nvSpPr>
          <p:cNvPr id="211" name="Google Shape;211;p40"/>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25</a:t>
            </a:fld>
            <a:endParaRPr>
              <a:solidFill>
                <a:srgbClr val="929292"/>
              </a:solidFill>
            </a:endParaRPr>
          </a:p>
        </p:txBody>
      </p:sp>
      <p:sp>
        <p:nvSpPr>
          <p:cNvPr id="212" name="Google Shape;212;p40"/>
          <p:cNvSpPr txBox="1">
            <a:spLocks noGrp="1"/>
          </p:cNvSpPr>
          <p:nvPr>
            <p:ph type="body" idx="3"/>
          </p:nvPr>
        </p:nvSpPr>
        <p:spPr>
          <a:xfrm>
            <a:off x="204200" y="2483556"/>
            <a:ext cx="8482500" cy="175039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700"/>
              </a:spcBef>
              <a:spcAft>
                <a:spcPts val="0"/>
              </a:spcAft>
              <a:buNone/>
            </a:pPr>
            <a:endParaRPr sz="500" dirty="0"/>
          </a:p>
          <a:p>
            <a:pPr marL="114300" marR="0" lvl="0" indent="-114300" algn="l" rtl="0">
              <a:lnSpc>
                <a:spcPct val="100000"/>
              </a:lnSpc>
              <a:spcBef>
                <a:spcPts val="700"/>
              </a:spcBef>
              <a:spcAft>
                <a:spcPts val="0"/>
              </a:spcAft>
              <a:buClr>
                <a:srgbClr val="2D3D4A"/>
              </a:buClr>
              <a:buSzPts val="1400"/>
              <a:buFont typeface="Open Sans"/>
              <a:buChar char="•"/>
            </a:pPr>
            <a:r>
              <a:rPr lang="en-US" dirty="0"/>
              <a:t>Uber Eats is an online food ordering and delivery platform launched by Uber in 2014. Users can read menus, reviews and ratings, order, and pay for food from participating restaurants using an application on the iOS or Android platforms, or through a web browser. Users are also able to tip for delivery.</a:t>
            </a:r>
          </a:p>
          <a:p>
            <a:pPr marL="114300" marR="0" lvl="0" indent="-114300" algn="l" rtl="0">
              <a:lnSpc>
                <a:spcPct val="100000"/>
              </a:lnSpc>
              <a:spcBef>
                <a:spcPts val="700"/>
              </a:spcBef>
              <a:spcAft>
                <a:spcPts val="0"/>
              </a:spcAft>
              <a:buClr>
                <a:srgbClr val="2D3D4A"/>
              </a:buClr>
              <a:buSzPts val="1400"/>
              <a:buFont typeface="Open Sans"/>
              <a:buChar char="•"/>
            </a:pPr>
            <a:r>
              <a:rPr lang="en-US" dirty="0"/>
              <a:t>Delivery is rendered through humans and drones(In operational some Cities)</a:t>
            </a:r>
          </a:p>
          <a:p>
            <a:pPr marL="114300" marR="0" lvl="0" indent="-114300" algn="l" rtl="0">
              <a:lnSpc>
                <a:spcPct val="100000"/>
              </a:lnSpc>
              <a:spcBef>
                <a:spcPts val="700"/>
              </a:spcBef>
              <a:spcAft>
                <a:spcPts val="0"/>
              </a:spcAft>
              <a:buClr>
                <a:srgbClr val="2D3D4A"/>
              </a:buClr>
              <a:buSzPts val="1400"/>
              <a:buFont typeface="Open Sans"/>
              <a:buChar char="•"/>
            </a:pPr>
            <a:r>
              <a:rPr lang="en-US" dirty="0"/>
              <a:t>The company is doing well with a gross booking of 4.4B, 10.1B and 13.4B for FY19, FY20 and FY21 respectively.</a:t>
            </a:r>
          </a:p>
          <a:p>
            <a:pPr marL="0" marR="0" lvl="0" indent="0" algn="l" rtl="0">
              <a:lnSpc>
                <a:spcPct val="100000"/>
              </a:lnSpc>
              <a:spcBef>
                <a:spcPts val="700"/>
              </a:spcBef>
              <a:spcAft>
                <a:spcPts val="0"/>
              </a:spcAft>
              <a:buClr>
                <a:srgbClr val="2D3D4A"/>
              </a:buClr>
              <a:buSzPts val="1400"/>
              <a:buNone/>
            </a:pPr>
            <a:endParaRPr lang="en-US" dirty="0"/>
          </a:p>
          <a:p>
            <a:pPr marL="114300" marR="0" lvl="0" indent="-114300" algn="l" rtl="0">
              <a:lnSpc>
                <a:spcPct val="100000"/>
              </a:lnSpc>
              <a:spcBef>
                <a:spcPts val="700"/>
              </a:spcBef>
              <a:spcAft>
                <a:spcPts val="0"/>
              </a:spcAft>
              <a:buClr>
                <a:srgbClr val="2D3D4A"/>
              </a:buClr>
              <a:buSzPts val="1400"/>
              <a:buFont typeface="Open Sans"/>
              <a:buChar char="•"/>
            </a:pPr>
            <a:r>
              <a:rPr lang="en-US" dirty="0">
                <a:hlinkClick r:id="rId5"/>
              </a:rPr>
              <a:t>https://craft.co/uber/operating-metrics</a:t>
            </a:r>
            <a:endParaRPr lang="en-US" dirty="0"/>
          </a:p>
          <a:p>
            <a:pPr marL="114300" marR="0" lvl="0" indent="-114300" algn="l" rtl="0">
              <a:lnSpc>
                <a:spcPct val="100000"/>
              </a:lnSpc>
              <a:spcBef>
                <a:spcPts val="700"/>
              </a:spcBef>
              <a:spcAft>
                <a:spcPts val="0"/>
              </a:spcAft>
              <a:buClr>
                <a:srgbClr val="2D3D4A"/>
              </a:buClr>
              <a:buSzPts val="1400"/>
              <a:buFont typeface="Open Sans"/>
              <a:buChar char="•"/>
            </a:pPr>
            <a:endParaRPr lang="en-US" dirty="0"/>
          </a:p>
          <a:p>
            <a:pPr marL="285750" indent="-285750"/>
            <a:endParaRPr lang="en-US" dirty="0"/>
          </a:p>
          <a:p>
            <a:pPr marL="114300" marR="0" lvl="0" indent="-114300" algn="l" rtl="0">
              <a:lnSpc>
                <a:spcPct val="100000"/>
              </a:lnSpc>
              <a:spcBef>
                <a:spcPts val="700"/>
              </a:spcBef>
              <a:spcAft>
                <a:spcPts val="0"/>
              </a:spcAft>
              <a:buClr>
                <a:srgbClr val="2D3D4A"/>
              </a:buClr>
              <a:buSzPts val="1400"/>
              <a:buFont typeface="Open Sans"/>
              <a:buChar char="•"/>
            </a:pPr>
            <a:endParaRPr sz="500" dirty="0"/>
          </a:p>
        </p:txBody>
      </p:sp>
      <p:sp>
        <p:nvSpPr>
          <p:cNvPr id="213" name="Google Shape;213;p40"/>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pic>
        <p:nvPicPr>
          <p:cNvPr id="9" name="Audio 8">
            <a:hlinkClick r:id="" action="ppaction://media"/>
            <a:extLst>
              <a:ext uri="{FF2B5EF4-FFF2-40B4-BE49-F238E27FC236}">
                <a16:creationId xmlns:a16="http://schemas.microsoft.com/office/drawing/2014/main" id="{99A95060-C556-0583-445C-35DE09E297F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cSld>
  <p:clrMapOvr>
    <a:masterClrMapping/>
  </p:clrMapOvr>
  <p:transition advTm="2368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41"/>
          <p:cNvSpPr txBox="1">
            <a:spLocks noGrp="1"/>
          </p:cNvSpPr>
          <p:nvPr>
            <p:ph type="title"/>
          </p:nvPr>
        </p:nvSpPr>
        <p:spPr>
          <a:xfrm>
            <a:off x="457200" y="304800"/>
            <a:ext cx="8229600" cy="59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HelloFresh</a:t>
            </a:r>
            <a:endParaRPr dirty="0"/>
          </a:p>
        </p:txBody>
      </p:sp>
      <p:sp>
        <p:nvSpPr>
          <p:cNvPr id="220" name="Google Shape;220;p4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26</a:t>
            </a:fld>
            <a:endParaRPr>
              <a:solidFill>
                <a:srgbClr val="929292"/>
              </a:solidFill>
            </a:endParaRPr>
          </a:p>
        </p:txBody>
      </p:sp>
      <p:sp>
        <p:nvSpPr>
          <p:cNvPr id="221" name="Google Shape;221;p41"/>
          <p:cNvSpPr txBox="1">
            <a:spLocks noGrp="1"/>
          </p:cNvSpPr>
          <p:nvPr>
            <p:ph type="body" idx="3"/>
          </p:nvPr>
        </p:nvSpPr>
        <p:spPr>
          <a:xfrm>
            <a:off x="204200" y="1376450"/>
            <a:ext cx="8746588" cy="2857500"/>
          </a:xfrm>
          <a:prstGeom prst="rect">
            <a:avLst/>
          </a:prstGeom>
          <a:noFill/>
          <a:ln>
            <a:noFill/>
          </a:ln>
        </p:spPr>
        <p:txBody>
          <a:bodyPr spcFirstLastPara="1" wrap="square" lIns="0" tIns="0" rIns="0" bIns="0" anchor="ctr" anchorCtr="0">
            <a:noAutofit/>
          </a:bodyPr>
          <a:lstStyle/>
          <a:p>
            <a:pPr marL="171450" indent="-171450"/>
            <a:r>
              <a:rPr lang="en-US" dirty="0"/>
              <a:t>HelloFresh is a food subscription company that sends pre-portioned ingredients to users’ doorstep. It offers an online platform that provides a variety of meals and recipes and enables users to order ingredients for them.</a:t>
            </a:r>
          </a:p>
          <a:p>
            <a:pPr marL="171450" indent="-171450"/>
            <a:r>
              <a:rPr lang="en-US" dirty="0"/>
              <a:t>The company had a revenue of 6.0B in FY 2021 with Cost of Goods Sold at -1.9B and gross profit margin of 67%</a:t>
            </a:r>
          </a:p>
          <a:p>
            <a:pPr marL="171450" indent="-171450"/>
            <a:r>
              <a:rPr lang="en-US" dirty="0"/>
              <a:t>Deliveries are primarily completed by humans.</a:t>
            </a:r>
          </a:p>
          <a:p>
            <a:pPr marL="0" indent="0">
              <a:buNone/>
            </a:pPr>
            <a:endParaRPr lang="en-US" dirty="0"/>
          </a:p>
          <a:p>
            <a:pPr marL="0" indent="0">
              <a:buNone/>
            </a:pPr>
            <a:r>
              <a:rPr lang="en-US" dirty="0">
                <a:hlinkClick r:id="rId5"/>
              </a:rPr>
              <a:t>https://craft.co/hellofresh/financials</a:t>
            </a:r>
            <a:endParaRPr lang="en-US" dirty="0"/>
          </a:p>
          <a:p>
            <a:pPr marL="0" indent="0">
              <a:buNone/>
            </a:pPr>
            <a:endParaRPr lang="en-US" dirty="0"/>
          </a:p>
        </p:txBody>
      </p:sp>
      <p:sp>
        <p:nvSpPr>
          <p:cNvPr id="222" name="Google Shape;222;p41"/>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pic>
        <p:nvPicPr>
          <p:cNvPr id="11" name="Audio 10">
            <a:hlinkClick r:id="" action="ppaction://media"/>
            <a:extLst>
              <a:ext uri="{FF2B5EF4-FFF2-40B4-BE49-F238E27FC236}">
                <a16:creationId xmlns:a16="http://schemas.microsoft.com/office/drawing/2014/main" id="{E0197759-AB19-CB24-2D31-78EDE7B66C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cSld>
  <p:clrMapOvr>
    <a:masterClrMapping/>
  </p:clrMapOvr>
  <p:transition advTm="1616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2"/>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Why are we better?</a:t>
            </a:r>
            <a:endParaRPr sz="500"/>
          </a:p>
        </p:txBody>
      </p:sp>
      <p:sp>
        <p:nvSpPr>
          <p:cNvPr id="228" name="Google Shape;228;p42"/>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29" name="Google Shape;229;p42"/>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Our Advantages</a:t>
            </a:r>
            <a:endParaRPr sz="500"/>
          </a:p>
        </p:txBody>
      </p:sp>
      <p:sp>
        <p:nvSpPr>
          <p:cNvPr id="230" name="Google Shape;230;p42"/>
          <p:cNvSpPr txBox="1">
            <a:spLocks noGrp="1"/>
          </p:cNvSpPr>
          <p:nvPr>
            <p:ph type="body" idx="3"/>
          </p:nvPr>
        </p:nvSpPr>
        <p:spPr>
          <a:xfrm>
            <a:off x="457200" y="1409699"/>
            <a:ext cx="8229600" cy="4065411"/>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 dirty="0"/>
              <a:t>DoorDash is a household name across the globe with a primary emphasis on delivering impeccable customer service. </a:t>
            </a:r>
          </a:p>
          <a:p>
            <a:pPr marL="114300" marR="0" lvl="0" indent="-114300" algn="l" rtl="0">
              <a:lnSpc>
                <a:spcPct val="100000"/>
              </a:lnSpc>
              <a:spcBef>
                <a:spcPts val="700"/>
              </a:spcBef>
              <a:spcAft>
                <a:spcPts val="0"/>
              </a:spcAft>
              <a:buClr>
                <a:srgbClr val="2D3D4A"/>
              </a:buClr>
              <a:buSzPts val="1400"/>
              <a:buFont typeface="Cabin"/>
              <a:buChar char="•"/>
            </a:pPr>
            <a:r>
              <a:rPr lang="en" dirty="0"/>
              <a:t>With a clear strategy in place, DoorDash </a:t>
            </a:r>
            <a:r>
              <a:rPr lang="en-US" dirty="0"/>
              <a:t> have more customers and orders, across more markets, hence they have a better data set to power their machine learning algorithms. As a result, much of the DoorDash marketplace is now driven by data.</a:t>
            </a:r>
          </a:p>
          <a:p>
            <a:pPr marL="114300" marR="0" lvl="0" indent="-114300" algn="l" rtl="0">
              <a:lnSpc>
                <a:spcPct val="100000"/>
              </a:lnSpc>
              <a:spcBef>
                <a:spcPts val="700"/>
              </a:spcBef>
              <a:spcAft>
                <a:spcPts val="0"/>
              </a:spcAft>
              <a:buClr>
                <a:srgbClr val="2D3D4A"/>
              </a:buClr>
              <a:buSzPts val="1400"/>
              <a:buFont typeface="Cabin"/>
              <a:buChar char="•"/>
            </a:pPr>
            <a:r>
              <a:rPr lang="en-US" dirty="0"/>
              <a:t>DoorDash provides better price points to customers with high integrity and transparency as a benchmark.</a:t>
            </a:r>
          </a:p>
          <a:p>
            <a:pPr marL="114300" marR="0" lvl="0" indent="-114300" algn="l" rtl="0">
              <a:lnSpc>
                <a:spcPct val="100000"/>
              </a:lnSpc>
              <a:spcBef>
                <a:spcPts val="700"/>
              </a:spcBef>
              <a:spcAft>
                <a:spcPts val="0"/>
              </a:spcAft>
              <a:buClr>
                <a:srgbClr val="2D3D4A"/>
              </a:buClr>
              <a:buSzPts val="1400"/>
              <a:buFont typeface="Cabin"/>
              <a:buChar char="•"/>
            </a:pPr>
            <a:r>
              <a:rPr lang="en-US" dirty="0"/>
              <a:t>DoorDash have a user-friendly app and optimum network security to reduce customer information breach.</a:t>
            </a:r>
          </a:p>
          <a:p>
            <a:pPr marL="0" marR="0" lvl="0" indent="0" algn="l" rtl="0">
              <a:lnSpc>
                <a:spcPct val="100000"/>
              </a:lnSpc>
              <a:spcBef>
                <a:spcPts val="700"/>
              </a:spcBef>
              <a:spcAft>
                <a:spcPts val="0"/>
              </a:spcAft>
              <a:buClr>
                <a:srgbClr val="2D3D4A"/>
              </a:buClr>
              <a:buSzPts val="1400"/>
              <a:buNone/>
            </a:pPr>
            <a:r>
              <a:rPr lang="en-US" dirty="0">
                <a:hlinkClick r:id="rId5"/>
              </a:rPr>
              <a:t>https://larskamp.medium.com/how-doordash-built-the-most-incredible-go-to-market-playbook-ever-5e8f1d58f6cd</a:t>
            </a:r>
            <a:endParaRPr lang="en-US" dirty="0"/>
          </a:p>
          <a:p>
            <a:pPr marL="0" marR="0" lvl="0" indent="0" algn="l" rtl="0">
              <a:lnSpc>
                <a:spcPct val="100000"/>
              </a:lnSpc>
              <a:spcBef>
                <a:spcPts val="700"/>
              </a:spcBef>
              <a:spcAft>
                <a:spcPts val="0"/>
              </a:spcAft>
              <a:buClr>
                <a:srgbClr val="2D3D4A"/>
              </a:buClr>
              <a:buSzPts val="1400"/>
              <a:buNone/>
            </a:pPr>
            <a:endParaRPr lang="en" dirty="0"/>
          </a:p>
          <a:p>
            <a:pPr marL="114300" marR="0" lvl="0" indent="-114300" algn="l" rtl="0">
              <a:lnSpc>
                <a:spcPct val="100000"/>
              </a:lnSpc>
              <a:spcBef>
                <a:spcPts val="700"/>
              </a:spcBef>
              <a:spcAft>
                <a:spcPts val="0"/>
              </a:spcAft>
              <a:buClr>
                <a:srgbClr val="2D3D4A"/>
              </a:buClr>
              <a:buSzPts val="1400"/>
              <a:buFont typeface="Cabin"/>
              <a:buChar char="•"/>
            </a:pPr>
            <a:endParaRPr dirty="0"/>
          </a:p>
        </p:txBody>
      </p:sp>
      <p:sp>
        <p:nvSpPr>
          <p:cNvPr id="231" name="Google Shape;231;p4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27</a:t>
            </a:fld>
            <a:endParaRPr>
              <a:solidFill>
                <a:srgbClr val="929292"/>
              </a:solidFill>
            </a:endParaRPr>
          </a:p>
        </p:txBody>
      </p:sp>
      <p:pic>
        <p:nvPicPr>
          <p:cNvPr id="4" name="Audio 3">
            <a:hlinkClick r:id="" action="ppaction://media"/>
            <a:extLst>
              <a:ext uri="{FF2B5EF4-FFF2-40B4-BE49-F238E27FC236}">
                <a16:creationId xmlns:a16="http://schemas.microsoft.com/office/drawing/2014/main" id="{C5D21C87-A4C5-717B-84D1-8B74342EDA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p:transition advTm="3879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2"/>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Why are we better?</a:t>
            </a:r>
            <a:endParaRPr sz="500"/>
          </a:p>
        </p:txBody>
      </p:sp>
      <p:sp>
        <p:nvSpPr>
          <p:cNvPr id="228" name="Google Shape;228;p42"/>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29" name="Google Shape;229;p42"/>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Our Advantages</a:t>
            </a:r>
            <a:endParaRPr sz="500"/>
          </a:p>
        </p:txBody>
      </p:sp>
      <p:sp>
        <p:nvSpPr>
          <p:cNvPr id="230" name="Google Shape;230;p42"/>
          <p:cNvSpPr txBox="1">
            <a:spLocks noGrp="1"/>
          </p:cNvSpPr>
          <p:nvPr>
            <p:ph type="body" idx="3"/>
          </p:nvPr>
        </p:nvSpPr>
        <p:spPr>
          <a:xfrm>
            <a:off x="248356" y="304800"/>
            <a:ext cx="8438444" cy="517031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700"/>
              </a:spcBef>
              <a:spcAft>
                <a:spcPts val="0"/>
              </a:spcAft>
              <a:buClr>
                <a:srgbClr val="2D3D4A"/>
              </a:buClr>
              <a:buSzPts val="1400"/>
              <a:buNone/>
            </a:pPr>
            <a:endParaRPr lang="en" dirty="0"/>
          </a:p>
          <a:p>
            <a:pPr marL="114300" marR="0" lvl="0" indent="-114300" algn="l" rtl="0">
              <a:lnSpc>
                <a:spcPct val="100000"/>
              </a:lnSpc>
              <a:spcBef>
                <a:spcPts val="700"/>
              </a:spcBef>
              <a:spcAft>
                <a:spcPts val="0"/>
              </a:spcAft>
              <a:buClr>
                <a:srgbClr val="2D3D4A"/>
              </a:buClr>
              <a:buSzPts val="1400"/>
              <a:buFont typeface="Cabin"/>
              <a:buChar char="•"/>
            </a:pPr>
            <a:r>
              <a:rPr lang="en-US" dirty="0"/>
              <a:t>DoorDash allow merchants to reach more customers and boost online visibility.</a:t>
            </a:r>
          </a:p>
          <a:p>
            <a:pPr marL="114300" indent="-114300"/>
            <a:r>
              <a:rPr lang="en-US" dirty="0"/>
              <a:t>Our company offer convenience that customers expect and drive incremental orders. </a:t>
            </a:r>
          </a:p>
          <a:p>
            <a:pPr marL="114300" indent="-114300"/>
            <a:r>
              <a:rPr lang="en-US" dirty="0"/>
              <a:t>Lastly, our company stays on top of industry trends and manage operations easier with merchant tools.</a:t>
            </a:r>
          </a:p>
          <a:p>
            <a:pPr marL="0" indent="0">
              <a:buNone/>
            </a:pPr>
            <a:r>
              <a:rPr lang="en-US" dirty="0">
                <a:hlinkClick r:id="rId3"/>
              </a:rPr>
              <a:t>https://get.doordash.com/en-us/blog/7-advantages-of-adopting-delivery-service-for-your-restaurant</a:t>
            </a:r>
            <a:endParaRPr lang="en-US" dirty="0"/>
          </a:p>
          <a:p>
            <a:pPr marL="0" indent="0">
              <a:buNone/>
            </a:pPr>
            <a:endParaRPr dirty="0"/>
          </a:p>
        </p:txBody>
      </p:sp>
      <p:sp>
        <p:nvSpPr>
          <p:cNvPr id="231" name="Google Shape;231;p4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28</a:t>
            </a:fld>
            <a:endParaRPr>
              <a:solidFill>
                <a:srgbClr val="929292"/>
              </a:solidFill>
            </a:endParaRPr>
          </a:p>
        </p:txBody>
      </p:sp>
    </p:spTree>
    <p:extLst>
      <p:ext uri="{BB962C8B-B14F-4D97-AF65-F5344CB8AC3E}">
        <p14:creationId xmlns:p14="http://schemas.microsoft.com/office/powerpoint/2010/main" val="2403110660"/>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a:t>Roadmap and Vision</a:t>
            </a:r>
            <a:endParaRPr sz="500"/>
          </a:p>
        </p:txBody>
      </p:sp>
      <p:sp>
        <p:nvSpPr>
          <p:cNvPr id="237" name="Google Shape;237;p43"/>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Font typeface="Open Sans"/>
              <a:buNone/>
            </a:pPr>
            <a:r>
              <a:rPr lang="en" dirty="0"/>
              <a:t>Business Case</a:t>
            </a:r>
            <a:endParaRPr sz="500" dirty="0"/>
          </a:p>
        </p:txBody>
      </p:sp>
      <p:sp>
        <p:nvSpPr>
          <p:cNvPr id="153" name="Google Shape;153;p33"/>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Where do we go from here?</a:t>
            </a:r>
            <a:endParaRPr sz="500"/>
          </a:p>
        </p:txBody>
      </p:sp>
      <p:sp>
        <p:nvSpPr>
          <p:cNvPr id="243" name="Google Shape;243;p4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44" name="Google Shape;244;p4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Roadmap Pillars</a:t>
            </a:r>
            <a:endParaRPr sz="500"/>
          </a:p>
        </p:txBody>
      </p:sp>
      <p:sp>
        <p:nvSpPr>
          <p:cNvPr id="245" name="Google Shape;245;p44"/>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endParaRPr dirty="0"/>
          </a:p>
        </p:txBody>
      </p:sp>
      <p:sp>
        <p:nvSpPr>
          <p:cNvPr id="246" name="Google Shape;246;p4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30</a:t>
            </a:fld>
            <a:endParaRPr>
              <a:solidFill>
                <a:srgbClr val="929292"/>
              </a:solidFill>
            </a:endParaRPr>
          </a:p>
        </p:txBody>
      </p:sp>
      <p:graphicFrame>
        <p:nvGraphicFramePr>
          <p:cNvPr id="2" name="Table 2">
            <a:extLst>
              <a:ext uri="{FF2B5EF4-FFF2-40B4-BE49-F238E27FC236}">
                <a16:creationId xmlns:a16="http://schemas.microsoft.com/office/drawing/2014/main" id="{B3D078AE-3186-F0E7-BEAA-74648521A27C}"/>
              </a:ext>
            </a:extLst>
          </p:cNvPr>
          <p:cNvGraphicFramePr>
            <a:graphicFrameLocks noGrp="1"/>
          </p:cNvGraphicFramePr>
          <p:nvPr>
            <p:extLst>
              <p:ext uri="{D42A27DB-BD31-4B8C-83A1-F6EECF244321}">
                <p14:modId xmlns:p14="http://schemas.microsoft.com/office/powerpoint/2010/main" val="3597328845"/>
              </p:ext>
            </p:extLst>
          </p:nvPr>
        </p:nvGraphicFramePr>
        <p:xfrm>
          <a:off x="457199" y="1409698"/>
          <a:ext cx="8229600" cy="3520767"/>
        </p:xfrm>
        <a:graphic>
          <a:graphicData uri="http://schemas.openxmlformats.org/drawingml/2006/table">
            <a:tbl>
              <a:tblPr firstRow="1" bandRow="1">
                <a:tableStyleId>{6E25E649-3F16-4E02-A733-19D2CDBF48F0}</a:tableStyleId>
              </a:tblPr>
              <a:tblGrid>
                <a:gridCol w="1645920">
                  <a:extLst>
                    <a:ext uri="{9D8B030D-6E8A-4147-A177-3AD203B41FA5}">
                      <a16:colId xmlns:a16="http://schemas.microsoft.com/office/drawing/2014/main" val="2147457673"/>
                    </a:ext>
                  </a:extLst>
                </a:gridCol>
                <a:gridCol w="1385148">
                  <a:extLst>
                    <a:ext uri="{9D8B030D-6E8A-4147-A177-3AD203B41FA5}">
                      <a16:colId xmlns:a16="http://schemas.microsoft.com/office/drawing/2014/main" val="447471127"/>
                    </a:ext>
                  </a:extLst>
                </a:gridCol>
                <a:gridCol w="1591733">
                  <a:extLst>
                    <a:ext uri="{9D8B030D-6E8A-4147-A177-3AD203B41FA5}">
                      <a16:colId xmlns:a16="http://schemas.microsoft.com/office/drawing/2014/main" val="650658496"/>
                    </a:ext>
                  </a:extLst>
                </a:gridCol>
                <a:gridCol w="2020711">
                  <a:extLst>
                    <a:ext uri="{9D8B030D-6E8A-4147-A177-3AD203B41FA5}">
                      <a16:colId xmlns:a16="http://schemas.microsoft.com/office/drawing/2014/main" val="3430376921"/>
                    </a:ext>
                  </a:extLst>
                </a:gridCol>
                <a:gridCol w="1586088">
                  <a:extLst>
                    <a:ext uri="{9D8B030D-6E8A-4147-A177-3AD203B41FA5}">
                      <a16:colId xmlns:a16="http://schemas.microsoft.com/office/drawing/2014/main" val="2294475704"/>
                    </a:ext>
                  </a:extLst>
                </a:gridCol>
              </a:tblGrid>
              <a:tr h="961829">
                <a:tc>
                  <a:txBody>
                    <a:bodyPr/>
                    <a:lstStyle/>
                    <a:p>
                      <a:pPr algn="ctr"/>
                      <a:r>
                        <a:rPr lang="en-US"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Q2</a:t>
                      </a:r>
                    </a:p>
                    <a:p>
                      <a:pPr algn="ctr"/>
                      <a:endParaRPr lang="en-US"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Q3</a:t>
                      </a:r>
                    </a:p>
                    <a:p>
                      <a:pPr algn="ctr"/>
                      <a:endParaRPr lang="en-US"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Q4</a:t>
                      </a:r>
                    </a:p>
                    <a:p>
                      <a:pPr algn="ctr"/>
                      <a:endParaRPr lang="en-US"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47713"/>
                  </a:ext>
                </a:extLst>
              </a:tr>
              <a:tr h="1400698">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Robot prototype development in collaboration with a member organization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Camera and sensor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Routing and synchronization with the mobile app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Security and compartmentalization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In-field E2E test drive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4289764"/>
                  </a:ext>
                </a:extLst>
              </a:tr>
              <a:tr h="1142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baseline="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Arial"/>
                        </a:rPr>
                        <a:t>Application development	</a:t>
                      </a:r>
                    </a:p>
                    <a:p>
                      <a:pPr algn="ctr"/>
                      <a:endParaRPr lang="en-US"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Modified maps and paths dependent on sidewalks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Enhanced route recalculations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effectLst/>
                        </a:rPr>
                        <a:t>SMS delivery and code creation </a:t>
                      </a:r>
                    </a:p>
                    <a:p>
                      <a:pPr algn="ctr"/>
                      <a:endParaRPr lang="en-US"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Open Sans" panose="020B0606030504020204" pitchFamily="34" charset="0"/>
                          <a:ea typeface="Open Sans" panose="020B0606030504020204" pitchFamily="34" charset="0"/>
                          <a:cs typeface="Open Sans" panose="020B0606030504020204" pitchFamily="34" charset="0"/>
                        </a:rPr>
                        <a:t>In-field E2E test drive </a:t>
                      </a:r>
                    </a:p>
                    <a:p>
                      <a:pPr algn="ctr"/>
                      <a:endParaRPr lang="en-US" dirty="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535269"/>
                  </a:ext>
                </a:extLst>
              </a:tr>
            </a:tbl>
          </a:graphicData>
        </a:graphic>
      </p:graphicFrame>
      <p:pic>
        <p:nvPicPr>
          <p:cNvPr id="5" name="Audio 4">
            <a:hlinkClick r:id="" action="ppaction://media"/>
            <a:extLst>
              <a:ext uri="{FF2B5EF4-FFF2-40B4-BE49-F238E27FC236}">
                <a16:creationId xmlns:a16="http://schemas.microsoft.com/office/drawing/2014/main" id="{78D89C47-70E5-04A3-8F04-79B70DD5D5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p:transition advTm="3232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5"/>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Modifications in the software Structure</a:t>
            </a:r>
            <a:endParaRPr dirty="0"/>
          </a:p>
        </p:txBody>
      </p:sp>
      <p:sp>
        <p:nvSpPr>
          <p:cNvPr id="252" name="Google Shape;252;p4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53" name="Google Shape;253;p45"/>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Software Development</a:t>
            </a:r>
            <a:endParaRPr sz="500" dirty="0"/>
          </a:p>
        </p:txBody>
      </p:sp>
      <p:sp>
        <p:nvSpPr>
          <p:cNvPr id="254" name="Google Shape;254;p45"/>
          <p:cNvSpPr txBox="1">
            <a:spLocks noGrp="1"/>
          </p:cNvSpPr>
          <p:nvPr>
            <p:ph type="body" idx="3"/>
          </p:nvPr>
        </p:nvSpPr>
        <p:spPr>
          <a:xfrm>
            <a:off x="457200" y="1409699"/>
            <a:ext cx="8483600" cy="2925233"/>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 dirty="0"/>
              <a:t>The fusion of maps with sidewalks into both doordash app and the automated vehicle.</a:t>
            </a:r>
          </a:p>
          <a:p>
            <a:pPr marL="114300" marR="0" lvl="0" indent="-114300" algn="l" rtl="0">
              <a:lnSpc>
                <a:spcPct val="100000"/>
              </a:lnSpc>
              <a:spcBef>
                <a:spcPts val="700"/>
              </a:spcBef>
              <a:spcAft>
                <a:spcPts val="0"/>
              </a:spcAft>
              <a:buClr>
                <a:srgbClr val="2D3D4A"/>
              </a:buClr>
              <a:buSzPts val="1400"/>
              <a:buFont typeface="Cabin"/>
              <a:buChar char="•"/>
            </a:pPr>
            <a:r>
              <a:rPr lang="en" dirty="0"/>
              <a:t>Introduction of a software interface to reignite human operation of the automated vehicle.</a:t>
            </a:r>
          </a:p>
          <a:p>
            <a:pPr marL="114300" marR="0" lvl="0" indent="-114300" algn="l" rtl="0">
              <a:lnSpc>
                <a:spcPct val="100000"/>
              </a:lnSpc>
              <a:spcBef>
                <a:spcPts val="700"/>
              </a:spcBef>
              <a:spcAft>
                <a:spcPts val="0"/>
              </a:spcAft>
              <a:buClr>
                <a:srgbClr val="2D3D4A"/>
              </a:buClr>
              <a:buSzPts val="1400"/>
              <a:buFont typeface="Cabin"/>
              <a:buChar char="•"/>
            </a:pPr>
            <a:r>
              <a:rPr lang="en" dirty="0"/>
              <a:t>The </a:t>
            </a:r>
            <a:r>
              <a:rPr lang="en-US" dirty="0"/>
              <a:t>development of sensor and camera feed data algorithm fusion software.</a:t>
            </a:r>
          </a:p>
          <a:p>
            <a:pPr marL="114300" marR="0" lvl="0" indent="-114300" algn="l" rtl="0">
              <a:lnSpc>
                <a:spcPct val="100000"/>
              </a:lnSpc>
              <a:spcBef>
                <a:spcPts val="700"/>
              </a:spcBef>
              <a:spcAft>
                <a:spcPts val="0"/>
              </a:spcAft>
              <a:buClr>
                <a:srgbClr val="2D3D4A"/>
              </a:buClr>
              <a:buSzPts val="1400"/>
              <a:buFont typeface="Cabin"/>
              <a:buChar char="•"/>
            </a:pPr>
            <a:r>
              <a:rPr lang="en-US" dirty="0"/>
              <a:t>Machine learning and natural language processing algorithm integration to detect and differentiate objects in surroundings.</a:t>
            </a:r>
          </a:p>
          <a:p>
            <a:pPr marL="114300" marR="0" lvl="0" indent="-114300" algn="l" rtl="0">
              <a:lnSpc>
                <a:spcPct val="100000"/>
              </a:lnSpc>
              <a:spcBef>
                <a:spcPts val="700"/>
              </a:spcBef>
              <a:spcAft>
                <a:spcPts val="0"/>
              </a:spcAft>
              <a:buClr>
                <a:srgbClr val="2D3D4A"/>
              </a:buClr>
              <a:buSzPts val="1400"/>
              <a:buFont typeface="Cabin"/>
              <a:buChar char="•"/>
            </a:pPr>
            <a:r>
              <a:rPr lang="en-US" dirty="0"/>
              <a:t>Integration of navigation software to facilitate routes and rerouting.</a:t>
            </a:r>
          </a:p>
          <a:p>
            <a:pPr marL="114300" marR="0" lvl="0" indent="-114300" algn="l" rtl="0">
              <a:lnSpc>
                <a:spcPct val="100000"/>
              </a:lnSpc>
              <a:spcBef>
                <a:spcPts val="700"/>
              </a:spcBef>
              <a:spcAft>
                <a:spcPts val="0"/>
              </a:spcAft>
              <a:buClr>
                <a:srgbClr val="2D3D4A"/>
              </a:buClr>
              <a:buSzPts val="1400"/>
              <a:buFont typeface="Cabin"/>
              <a:buChar char="•"/>
            </a:pPr>
            <a:r>
              <a:rPr lang="en-US" dirty="0"/>
              <a:t>Security software for robots that manages credentials, sends Message, and identifies burglary.</a:t>
            </a:r>
            <a:endParaRPr dirty="0"/>
          </a:p>
        </p:txBody>
      </p:sp>
      <p:sp>
        <p:nvSpPr>
          <p:cNvPr id="255" name="Google Shape;255;p4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31</a:t>
            </a:fld>
            <a:endParaRPr>
              <a:solidFill>
                <a:srgbClr val="929292"/>
              </a:solidFill>
            </a:endParaRPr>
          </a:p>
        </p:txBody>
      </p:sp>
      <p:pic>
        <p:nvPicPr>
          <p:cNvPr id="9" name="Audio 8">
            <a:hlinkClick r:id="" action="ppaction://media"/>
            <a:extLst>
              <a:ext uri="{FF2B5EF4-FFF2-40B4-BE49-F238E27FC236}">
                <a16:creationId xmlns:a16="http://schemas.microsoft.com/office/drawing/2014/main" id="{D5C2205E-B2A4-AADD-A08C-5E320EF68A3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p:transition advTm="2864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6"/>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Integration of Hardware Features.</a:t>
            </a:r>
            <a:endParaRPr dirty="0"/>
          </a:p>
        </p:txBody>
      </p:sp>
      <p:sp>
        <p:nvSpPr>
          <p:cNvPr id="261" name="Google Shape;261;p46"/>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62" name="Google Shape;262;p46"/>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Hardware Development</a:t>
            </a:r>
            <a:endParaRPr sz="500" dirty="0"/>
          </a:p>
        </p:txBody>
      </p:sp>
      <p:sp>
        <p:nvSpPr>
          <p:cNvPr id="263" name="Google Shape;263;p46"/>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a:t>Camera and sensor experimental development </a:t>
            </a:r>
            <a:r>
              <a:rPr lang="en" dirty="0"/>
              <a:t>through mechanical installations and fusion with embedded software solutions.</a:t>
            </a:r>
          </a:p>
          <a:p>
            <a:pPr marL="114300" marR="0" lvl="0" indent="-114300" algn="l" rtl="0">
              <a:lnSpc>
                <a:spcPct val="100000"/>
              </a:lnSpc>
              <a:spcBef>
                <a:spcPts val="700"/>
              </a:spcBef>
              <a:spcAft>
                <a:spcPts val="0"/>
              </a:spcAft>
              <a:buClr>
                <a:srgbClr val="2D3D4A"/>
              </a:buClr>
              <a:buSzPts val="1400"/>
              <a:buFont typeface="Cabin"/>
              <a:buChar char="•"/>
            </a:pPr>
            <a:r>
              <a:rPr lang="en" dirty="0"/>
              <a:t>Running a street test with multiple dimensional precisions such as adverse weather conditions, bumpy or damaged roads, and simulations of theft scenarios</a:t>
            </a:r>
            <a:endParaRPr dirty="0"/>
          </a:p>
        </p:txBody>
      </p:sp>
      <p:sp>
        <p:nvSpPr>
          <p:cNvPr id="264" name="Google Shape;264;p4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32</a:t>
            </a:fld>
            <a:endParaRPr>
              <a:solidFill>
                <a:srgbClr val="929292"/>
              </a:solidFill>
            </a:endParaRPr>
          </a:p>
        </p:txBody>
      </p:sp>
      <p:pic>
        <p:nvPicPr>
          <p:cNvPr id="6" name="Audio 5">
            <a:hlinkClick r:id="" action="ppaction://media"/>
            <a:extLst>
              <a:ext uri="{FF2B5EF4-FFF2-40B4-BE49-F238E27FC236}">
                <a16:creationId xmlns:a16="http://schemas.microsoft.com/office/drawing/2014/main" id="{54D284FF-4C6E-6E62-C889-D9B213BA4F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p:transition advTm="1269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Widening the scope</a:t>
            </a:r>
            <a:endParaRPr sz="500"/>
          </a:p>
        </p:txBody>
      </p:sp>
      <p:sp>
        <p:nvSpPr>
          <p:cNvPr id="279" name="Google Shape;279;p48"/>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80" name="Google Shape;280;p48"/>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Where do we go from here?</a:t>
            </a:r>
            <a:endParaRPr sz="500"/>
          </a:p>
        </p:txBody>
      </p:sp>
      <p:sp>
        <p:nvSpPr>
          <p:cNvPr id="281" name="Google Shape;281;p48"/>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a:t>The next objective will be the coupling of RADAR and LIDAR detectors for improved traffic accident and image recognition algorithms .</a:t>
            </a:r>
          </a:p>
          <a:p>
            <a:pPr marL="114300" marR="0" lvl="0" indent="-114300" algn="l" rtl="0">
              <a:lnSpc>
                <a:spcPct val="100000"/>
              </a:lnSpc>
              <a:spcBef>
                <a:spcPts val="700"/>
              </a:spcBef>
              <a:spcAft>
                <a:spcPts val="0"/>
              </a:spcAft>
              <a:buClr>
                <a:srgbClr val="2D3D4A"/>
              </a:buClr>
              <a:buSzPts val="1400"/>
              <a:buFont typeface="Cabin"/>
              <a:buChar char="•"/>
            </a:pPr>
            <a:r>
              <a:rPr lang="en-US" dirty="0"/>
              <a:t>Also, we will be adamant to stretch the scope of delivery from 2 to 4-mile radius with emphasis on building on reliability of automated delivery irrespective of the distance.</a:t>
            </a:r>
          </a:p>
          <a:p>
            <a:pPr marL="114300" marR="0" lvl="0" indent="-114300" algn="l" rtl="0">
              <a:lnSpc>
                <a:spcPct val="100000"/>
              </a:lnSpc>
              <a:spcBef>
                <a:spcPts val="700"/>
              </a:spcBef>
              <a:spcAft>
                <a:spcPts val="0"/>
              </a:spcAft>
              <a:buClr>
                <a:srgbClr val="2D3D4A"/>
              </a:buClr>
              <a:buSzPts val="1400"/>
              <a:buFont typeface="Cabin"/>
              <a:buChar char="•"/>
            </a:pPr>
            <a:r>
              <a:rPr lang="en-US" dirty="0"/>
              <a:t>Strategically marketing the product through logos and communication as it deliver products to merchants and customers.</a:t>
            </a:r>
          </a:p>
          <a:p>
            <a:pPr marL="114300" marR="0" lvl="0" indent="-114300" algn="l" rtl="0">
              <a:lnSpc>
                <a:spcPct val="100000"/>
              </a:lnSpc>
              <a:spcBef>
                <a:spcPts val="700"/>
              </a:spcBef>
              <a:spcAft>
                <a:spcPts val="0"/>
              </a:spcAft>
              <a:buClr>
                <a:srgbClr val="2D3D4A"/>
              </a:buClr>
              <a:buSzPts val="1400"/>
              <a:buFont typeface="Cabin"/>
              <a:buChar char="•"/>
            </a:pPr>
            <a:r>
              <a:rPr lang="en-US" dirty="0"/>
              <a:t>Build upon the interaction communications with merchants and customers by understanding all the necessary requirements to and from.</a:t>
            </a:r>
          </a:p>
          <a:p>
            <a:pPr marL="114300" marR="0" lvl="0" indent="-114300" algn="l" rtl="0">
              <a:lnSpc>
                <a:spcPct val="100000"/>
              </a:lnSpc>
              <a:spcBef>
                <a:spcPts val="700"/>
              </a:spcBef>
              <a:spcAft>
                <a:spcPts val="0"/>
              </a:spcAft>
              <a:buClr>
                <a:srgbClr val="2D3D4A"/>
              </a:buClr>
              <a:buSzPts val="1400"/>
              <a:buFont typeface="Cabin"/>
              <a:buChar char="•"/>
            </a:pPr>
            <a:r>
              <a:rPr lang="en-US" dirty="0"/>
              <a:t>The ability to incorporate the ideas and test across the country.</a:t>
            </a:r>
            <a:endParaRPr dirty="0"/>
          </a:p>
        </p:txBody>
      </p:sp>
      <p:sp>
        <p:nvSpPr>
          <p:cNvPr id="282" name="Google Shape;282;p4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33</a:t>
            </a:fld>
            <a:endParaRPr>
              <a:solidFill>
                <a:srgbClr val="929292"/>
              </a:solidFill>
            </a:endParaRPr>
          </a:p>
        </p:txBody>
      </p:sp>
      <p:pic>
        <p:nvPicPr>
          <p:cNvPr id="14" name="Audio 13">
            <a:hlinkClick r:id="" action="ppaction://media"/>
            <a:extLst>
              <a:ext uri="{FF2B5EF4-FFF2-40B4-BE49-F238E27FC236}">
                <a16:creationId xmlns:a16="http://schemas.microsoft.com/office/drawing/2014/main" id="{D8FCCB41-7A41-9ADB-A230-F737769B61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p:transition advTm="2497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Where are we starting?</a:t>
            </a:r>
            <a:endParaRPr sz="500"/>
          </a:p>
        </p:txBody>
      </p:sp>
      <p:sp>
        <p:nvSpPr>
          <p:cNvPr id="159" name="Google Shape;159;p3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0" name="Google Shape;160;p3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r>
              <a:rPr lang="en" dirty="0"/>
              <a:t>Initial Focus - </a:t>
            </a:r>
            <a:r>
              <a:rPr lang="en-US" dirty="0"/>
              <a:t>Who are we ?</a:t>
            </a:r>
            <a:br>
              <a:rPr lang="en-US" sz="4000" dirty="0"/>
            </a:br>
            <a:endParaRPr sz="500" dirty="0"/>
          </a:p>
        </p:txBody>
      </p:sp>
      <p:sp>
        <p:nvSpPr>
          <p:cNvPr id="161" name="Google Shape;161;p34"/>
          <p:cNvSpPr txBox="1">
            <a:spLocks noGrp="1"/>
          </p:cNvSpPr>
          <p:nvPr>
            <p:ph type="body" idx="3"/>
          </p:nvPr>
        </p:nvSpPr>
        <p:spPr>
          <a:xfrm>
            <a:off x="457200" y="1409699"/>
            <a:ext cx="8229600" cy="3181349"/>
          </a:xfrm>
          <a:prstGeom prst="rect">
            <a:avLst/>
          </a:prstGeom>
          <a:noFill/>
          <a:ln>
            <a:noFill/>
          </a:ln>
        </p:spPr>
        <p:txBody>
          <a:bodyPr spcFirstLastPara="1" wrap="square" lIns="0" tIns="0" rIns="0" bIns="0" anchor="ctr" anchorCtr="0">
            <a:noAutofit/>
          </a:bodyPr>
          <a:lstStyle/>
          <a:p>
            <a:pPr marL="400050" indent="-285750"/>
            <a:r>
              <a:rPr lang="en-US" dirty="0"/>
              <a:t>DoorDash is a technology company that connects people with the best of their neighborhoods across the US, Canada, Australia, Japan, and Germany. We enable local businesses to meet consumers’ needs of ease and convenience and in turn, generate new ways for people to earn, work, and live. By building the last-mile logistics infrastructure for local commerce, we’re fulfilling our mission to grow and empower local economies.</a:t>
            </a:r>
            <a:endParaRPr dirty="0"/>
          </a:p>
          <a:p>
            <a:pPr marL="114300" lvl="0" indent="0" rtl="0">
              <a:spcBef>
                <a:spcPts val="0"/>
              </a:spcBef>
              <a:spcAft>
                <a:spcPts val="0"/>
              </a:spcAft>
              <a:buNone/>
            </a:pPr>
            <a:r>
              <a:rPr lang="en-US" dirty="0">
                <a:hlinkClick r:id="rId5"/>
              </a:rPr>
              <a:t>https://www.doordash.com/en-US/about/</a:t>
            </a:r>
            <a:endParaRPr lang="en-US" dirty="0"/>
          </a:p>
          <a:p>
            <a:pPr marL="114300" lvl="0" indent="0" rtl="0">
              <a:spcBef>
                <a:spcPts val="0"/>
              </a:spcBef>
              <a:spcAft>
                <a:spcPts val="0"/>
              </a:spcAft>
              <a:buNone/>
            </a:pPr>
            <a:endParaRPr dirty="0"/>
          </a:p>
        </p:txBody>
      </p:sp>
      <p:sp>
        <p:nvSpPr>
          <p:cNvPr id="162" name="Google Shape;16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4</a:t>
            </a:fld>
            <a:endParaRPr>
              <a:solidFill>
                <a:srgbClr val="929292"/>
              </a:solidFill>
            </a:endParaRPr>
          </a:p>
        </p:txBody>
      </p:sp>
      <p:pic>
        <p:nvPicPr>
          <p:cNvPr id="18" name="Audio 17">
            <a:hlinkClick r:id="" action="ppaction://media"/>
            <a:extLst>
              <a:ext uri="{FF2B5EF4-FFF2-40B4-BE49-F238E27FC236}">
                <a16:creationId xmlns:a16="http://schemas.microsoft.com/office/drawing/2014/main" id="{BB10C3CA-D6B0-BAEA-55EA-54DB70D4C0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cSld>
  <p:clrMapOvr>
    <a:masterClrMapping/>
  </p:clrMapOvr>
  <p:transition advTm="2515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3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71" name="Google Shape;171;p3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5</a:t>
            </a:fld>
            <a:endParaRPr>
              <a:solidFill>
                <a:srgbClr val="929292"/>
              </a:solidFill>
            </a:endParaRPr>
          </a:p>
        </p:txBody>
      </p:sp>
      <p:pic>
        <p:nvPicPr>
          <p:cNvPr id="8" name="Audio 7">
            <a:hlinkClick r:id="" action="ppaction://media"/>
            <a:extLst>
              <a:ext uri="{FF2B5EF4-FFF2-40B4-BE49-F238E27FC236}">
                <a16:creationId xmlns:a16="http://schemas.microsoft.com/office/drawing/2014/main" id="{2A446328-BBFD-E30E-FD20-927542408A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pic>
        <p:nvPicPr>
          <p:cNvPr id="6" name="Picture 5" descr="A person riding a scooter&#10;&#10;Description automatically generated">
            <a:extLst>
              <a:ext uri="{FF2B5EF4-FFF2-40B4-BE49-F238E27FC236}">
                <a16:creationId xmlns:a16="http://schemas.microsoft.com/office/drawing/2014/main" id="{2A24F039-0827-0918-36D9-C04A62135C14}"/>
              </a:ext>
            </a:extLst>
          </p:cNvPr>
          <p:cNvPicPr>
            <a:picLocks noChangeAspect="1"/>
          </p:cNvPicPr>
          <p:nvPr/>
        </p:nvPicPr>
        <p:blipFill>
          <a:blip r:embed="rId6"/>
          <a:stretch>
            <a:fillRect/>
          </a:stretch>
        </p:blipFill>
        <p:spPr>
          <a:xfrm>
            <a:off x="457201" y="259645"/>
            <a:ext cx="7924800" cy="4368800"/>
          </a:xfrm>
          <a:prstGeom prst="rect">
            <a:avLst/>
          </a:prstGeom>
        </p:spPr>
      </p:pic>
    </p:spTree>
    <p:extLst>
      <p:ext uri="{BB962C8B-B14F-4D97-AF65-F5344CB8AC3E}">
        <p14:creationId xmlns:p14="http://schemas.microsoft.com/office/powerpoint/2010/main" val="2226108504"/>
      </p:ext>
    </p:extLst>
  </p:cSld>
  <p:clrMapOvr>
    <a:masterClrMapping/>
  </p:clrMapOvr>
  <p:transition advTm="201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Where are we starting?</a:t>
            </a:r>
            <a:endParaRPr sz="500"/>
          </a:p>
        </p:txBody>
      </p:sp>
      <p:sp>
        <p:nvSpPr>
          <p:cNvPr id="159" name="Google Shape;159;p3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0" name="Google Shape;160;p3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Initial Focus – Who do we serve ?</a:t>
            </a:r>
            <a:endParaRPr sz="500" dirty="0"/>
          </a:p>
        </p:txBody>
      </p:sp>
      <p:sp>
        <p:nvSpPr>
          <p:cNvPr id="161" name="Google Shape;161;p34"/>
          <p:cNvSpPr txBox="1">
            <a:spLocks noGrp="1"/>
          </p:cNvSpPr>
          <p:nvPr>
            <p:ph type="body" idx="3"/>
          </p:nvPr>
        </p:nvSpPr>
        <p:spPr>
          <a:xfrm>
            <a:off x="107245" y="1960182"/>
            <a:ext cx="8229600" cy="2516567"/>
          </a:xfrm>
          <a:prstGeom prst="rect">
            <a:avLst/>
          </a:prstGeom>
          <a:noFill/>
          <a:ln>
            <a:noFill/>
          </a:ln>
        </p:spPr>
        <p:txBody>
          <a:bodyPr spcFirstLastPara="1" wrap="square" lIns="0" tIns="0" rIns="0" bIns="0" anchor="ctr" anchorCtr="0">
            <a:noAutofit/>
          </a:bodyPr>
          <a:lstStyle/>
          <a:p>
            <a:pPr marL="400050" indent="-285750"/>
            <a:r>
              <a:rPr lang="en-US" b="1" dirty="0"/>
              <a:t>Customers: </a:t>
            </a:r>
            <a:r>
              <a:rPr lang="en-US" dirty="0"/>
              <a:t>With thousands of restaurants, convenience stores, pet stores, grocery stores, and more at your fingertips, DoorDash delivers the best of your neighborhood on-demand.</a:t>
            </a:r>
          </a:p>
          <a:p>
            <a:pPr marL="400050" indent="-285750"/>
            <a:r>
              <a:rPr lang="en-US" b="1" dirty="0"/>
              <a:t>Merchants:</a:t>
            </a:r>
            <a:r>
              <a:rPr lang="en-US" dirty="0"/>
              <a:t> We reach new customers, stores , and grow businesses by offering delivery, pickup, and direct online ordering with DoorDash.</a:t>
            </a:r>
          </a:p>
          <a:p>
            <a:pPr marL="400050" indent="-285750"/>
            <a:r>
              <a:rPr lang="en-US" b="1" dirty="0"/>
              <a:t>Dashers: </a:t>
            </a:r>
            <a:r>
              <a:rPr lang="en-US" dirty="0"/>
              <a:t>Delivering with DoorDash means earning money when and how you want. Dash long term or for a goal and do it all on your own terms.</a:t>
            </a:r>
          </a:p>
          <a:p>
            <a:pPr marL="114300" indent="0">
              <a:buNone/>
            </a:pPr>
            <a:r>
              <a:rPr lang="en-US" dirty="0">
                <a:hlinkClick r:id="rId5"/>
              </a:rPr>
              <a:t>https://www.doordash.com/en-US/about/</a:t>
            </a:r>
            <a:endParaRPr lang="en-US" dirty="0"/>
          </a:p>
          <a:p>
            <a:pPr marL="114300" indent="0">
              <a:buNone/>
            </a:pPr>
            <a:endParaRPr dirty="0"/>
          </a:p>
          <a:p>
            <a:pPr marL="114300" lvl="0" indent="0" algn="ctr" rtl="0">
              <a:spcBef>
                <a:spcPts val="0"/>
              </a:spcBef>
              <a:spcAft>
                <a:spcPts val="0"/>
              </a:spcAft>
              <a:buNone/>
            </a:pPr>
            <a:endParaRPr b="1" dirty="0"/>
          </a:p>
        </p:txBody>
      </p:sp>
      <p:sp>
        <p:nvSpPr>
          <p:cNvPr id="162" name="Google Shape;16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6</a:t>
            </a:fld>
            <a:endParaRPr>
              <a:solidFill>
                <a:srgbClr val="929292"/>
              </a:solidFill>
            </a:endParaRPr>
          </a:p>
        </p:txBody>
      </p:sp>
      <p:pic>
        <p:nvPicPr>
          <p:cNvPr id="27" name="Audio 26">
            <a:hlinkClick r:id="" action="ppaction://media"/>
            <a:extLst>
              <a:ext uri="{FF2B5EF4-FFF2-40B4-BE49-F238E27FC236}">
                <a16:creationId xmlns:a16="http://schemas.microsoft.com/office/drawing/2014/main" id="{5A7A1BA0-FC3A-F220-0530-F4317B5A260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641151433"/>
      </p:ext>
    </p:extLst>
  </p:cSld>
  <p:clrMapOvr>
    <a:masterClrMapping/>
  </p:clrMapOvr>
  <p:transition advTm="1597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Where are we starting?</a:t>
            </a:r>
            <a:endParaRPr sz="500"/>
          </a:p>
        </p:txBody>
      </p:sp>
      <p:sp>
        <p:nvSpPr>
          <p:cNvPr id="159" name="Google Shape;159;p3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0" name="Google Shape;160;p3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Initial Focus – Revenue Stream</a:t>
            </a:r>
            <a:endParaRPr sz="500" dirty="0"/>
          </a:p>
        </p:txBody>
      </p:sp>
      <p:sp>
        <p:nvSpPr>
          <p:cNvPr id="161" name="Google Shape;161;p34"/>
          <p:cNvSpPr txBox="1">
            <a:spLocks noGrp="1"/>
          </p:cNvSpPr>
          <p:nvPr>
            <p:ph type="body" idx="3"/>
          </p:nvPr>
        </p:nvSpPr>
        <p:spPr>
          <a:xfrm>
            <a:off x="0" y="1409700"/>
            <a:ext cx="8940800" cy="3429000"/>
          </a:xfrm>
          <a:prstGeom prst="rect">
            <a:avLst/>
          </a:prstGeom>
          <a:noFill/>
          <a:ln>
            <a:noFill/>
          </a:ln>
        </p:spPr>
        <p:txBody>
          <a:bodyPr spcFirstLastPara="1" wrap="square" lIns="0" tIns="0" rIns="0" bIns="0" anchor="ctr" anchorCtr="0">
            <a:noAutofit/>
          </a:bodyPr>
          <a:lstStyle/>
          <a:p>
            <a:r>
              <a:rPr lang="en-US" sz="2400" b="1" dirty="0"/>
              <a:t>Fees</a:t>
            </a:r>
          </a:p>
          <a:p>
            <a:r>
              <a:rPr lang="en-US" sz="1600" dirty="0"/>
              <a:t>DoorDash relies on three kinds of fees, that can vary based on location and demand. They are:</a:t>
            </a:r>
          </a:p>
          <a:p>
            <a:pPr>
              <a:buFont typeface="Arial" panose="020B0604020202020204" pitchFamily="34" charset="0"/>
              <a:buChar char="•"/>
            </a:pPr>
            <a:r>
              <a:rPr lang="en-US" sz="1600" b="1" dirty="0"/>
              <a:t>Delivery Fee</a:t>
            </a:r>
            <a:r>
              <a:rPr lang="en-US" sz="1600" dirty="0"/>
              <a:t>: $1.99 — $4.99</a:t>
            </a:r>
          </a:p>
          <a:p>
            <a:pPr>
              <a:buFont typeface="Arial" panose="020B0604020202020204" pitchFamily="34" charset="0"/>
              <a:buChar char="•"/>
            </a:pPr>
            <a:r>
              <a:rPr lang="en-US" sz="1600" b="1" dirty="0"/>
              <a:t>Small Order Fee</a:t>
            </a:r>
            <a:r>
              <a:rPr lang="en-US" sz="1600" dirty="0"/>
              <a:t>: $2.50</a:t>
            </a:r>
          </a:p>
          <a:p>
            <a:pPr>
              <a:buFont typeface="Arial" panose="020B0604020202020204" pitchFamily="34" charset="0"/>
              <a:buChar char="•"/>
            </a:pPr>
            <a:r>
              <a:rPr lang="en-US" sz="1600" b="1" dirty="0"/>
              <a:t>Service Fee</a:t>
            </a:r>
            <a:r>
              <a:rPr lang="en-US" sz="1600" dirty="0"/>
              <a:t>:9% — 11% of the subtotal</a:t>
            </a:r>
          </a:p>
          <a:p>
            <a:r>
              <a:rPr lang="en-US" sz="2400" b="1" dirty="0"/>
              <a:t>Catering</a:t>
            </a:r>
          </a:p>
          <a:p>
            <a:r>
              <a:rPr lang="en-US" sz="1600" dirty="0"/>
              <a:t>It is our B2B side but works just as restaurant-to-customers. The merchant only needs to sign up for accepting orders from corporate clients. </a:t>
            </a:r>
          </a:p>
          <a:p>
            <a:pPr marL="139700" indent="0">
              <a:buNone/>
            </a:pPr>
            <a:r>
              <a:rPr lang="en-US" sz="1600" dirty="0">
                <a:hlinkClick r:id="rId3"/>
              </a:rPr>
              <a:t>https://businessmodelanalyst.com/doordash-business-model/</a:t>
            </a:r>
            <a:endParaRPr lang="en-US" sz="1600" dirty="0"/>
          </a:p>
          <a:p>
            <a:pPr marL="139700" indent="0">
              <a:buNone/>
            </a:pPr>
            <a:endParaRPr lang="en-US" sz="1600" dirty="0"/>
          </a:p>
          <a:p>
            <a:pPr marL="114300" indent="0">
              <a:spcBef>
                <a:spcPts val="0"/>
              </a:spcBef>
              <a:buNone/>
            </a:pPr>
            <a:endParaRPr sz="1600" b="1" dirty="0"/>
          </a:p>
        </p:txBody>
      </p:sp>
      <p:sp>
        <p:nvSpPr>
          <p:cNvPr id="162" name="Google Shape;16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7</a:t>
            </a:fld>
            <a:endParaRPr>
              <a:solidFill>
                <a:srgbClr val="929292"/>
              </a:solidFill>
            </a:endParaRPr>
          </a:p>
        </p:txBody>
      </p:sp>
    </p:spTree>
    <p:extLst>
      <p:ext uri="{BB962C8B-B14F-4D97-AF65-F5344CB8AC3E}">
        <p14:creationId xmlns:p14="http://schemas.microsoft.com/office/powerpoint/2010/main" val="3782337764"/>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Where are we starting?</a:t>
            </a:r>
            <a:endParaRPr sz="500"/>
          </a:p>
        </p:txBody>
      </p:sp>
      <p:sp>
        <p:nvSpPr>
          <p:cNvPr id="159" name="Google Shape;159;p3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0" name="Google Shape;160;p3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Initial Focus - Revenue Stream</a:t>
            </a:r>
            <a:endParaRPr sz="500" dirty="0"/>
          </a:p>
        </p:txBody>
      </p:sp>
      <p:sp>
        <p:nvSpPr>
          <p:cNvPr id="161" name="Google Shape;161;p34"/>
          <p:cNvSpPr txBox="1">
            <a:spLocks noGrp="1"/>
          </p:cNvSpPr>
          <p:nvPr>
            <p:ph type="body" idx="3"/>
          </p:nvPr>
        </p:nvSpPr>
        <p:spPr>
          <a:xfrm>
            <a:off x="248356" y="2201332"/>
            <a:ext cx="8438444" cy="2551290"/>
          </a:xfrm>
          <a:prstGeom prst="rect">
            <a:avLst/>
          </a:prstGeom>
          <a:noFill/>
          <a:ln>
            <a:noFill/>
          </a:ln>
        </p:spPr>
        <p:txBody>
          <a:bodyPr spcFirstLastPara="1" wrap="square" lIns="0" tIns="0" rIns="0" bIns="0" anchor="ctr" anchorCtr="0">
            <a:noAutofit/>
          </a:bodyPr>
          <a:lstStyle/>
          <a:p>
            <a:r>
              <a:rPr lang="en-US" sz="2400" b="1" dirty="0"/>
              <a:t>Commissions</a:t>
            </a:r>
          </a:p>
          <a:p>
            <a:r>
              <a:rPr lang="en-US" dirty="0"/>
              <a:t>DoorDash takes up some percentage of the order subtotal every time a transaction is complete on its platform. The restaurants must choose a plan:</a:t>
            </a:r>
          </a:p>
          <a:p>
            <a:pPr>
              <a:buFont typeface="Arial" panose="020B0604020202020204" pitchFamily="34" charset="0"/>
              <a:buChar char="•"/>
            </a:pPr>
            <a:r>
              <a:rPr lang="en-US" b="1" dirty="0"/>
              <a:t>Basic</a:t>
            </a:r>
            <a:r>
              <a:rPr lang="en-US" dirty="0"/>
              <a:t>: 15% commission, with the highest delivery fees for the customer and limited delivery area;</a:t>
            </a:r>
          </a:p>
          <a:p>
            <a:pPr>
              <a:buFont typeface="Arial" panose="020B0604020202020204" pitchFamily="34" charset="0"/>
              <a:buChar char="•"/>
            </a:pPr>
            <a:r>
              <a:rPr lang="en-US" b="1" dirty="0"/>
              <a:t>Plus</a:t>
            </a:r>
            <a:r>
              <a:rPr lang="en-US" dirty="0"/>
              <a:t>: 25% commission, with reduced delivery costs, expanded delivery area, and inclusion into the loyalty program;</a:t>
            </a:r>
          </a:p>
          <a:p>
            <a:pPr>
              <a:buFont typeface="Arial" panose="020B0604020202020204" pitchFamily="34" charset="0"/>
              <a:buChar char="•"/>
            </a:pPr>
            <a:r>
              <a:rPr lang="en-US" b="1" dirty="0"/>
              <a:t>Premier</a:t>
            </a:r>
            <a:r>
              <a:rPr lang="en-US" dirty="0"/>
              <a:t>: 30% commission, with the lowest fees, the largest delivery area, loyalty program, and the warranty of 20 deliveries a month (otherwise it gets a fee refund).</a:t>
            </a:r>
          </a:p>
          <a:p>
            <a:pPr marL="139700" indent="0">
              <a:buNone/>
            </a:pPr>
            <a:r>
              <a:rPr lang="en-US" dirty="0">
                <a:hlinkClick r:id="rId5"/>
              </a:rPr>
              <a:t>https://businessmodelanalyst.com/doordash-business-model/</a:t>
            </a:r>
            <a:endParaRPr lang="en-US" dirty="0"/>
          </a:p>
          <a:p>
            <a:pPr marL="139700" indent="0">
              <a:buNone/>
            </a:pPr>
            <a:endParaRPr lang="en-US" dirty="0"/>
          </a:p>
          <a:p>
            <a:pPr marL="114300" marR="0" lvl="0" indent="0" algn="l" rtl="0">
              <a:lnSpc>
                <a:spcPct val="100000"/>
              </a:lnSpc>
              <a:spcBef>
                <a:spcPts val="700"/>
              </a:spcBef>
              <a:spcAft>
                <a:spcPts val="0"/>
              </a:spcAft>
              <a:buNone/>
            </a:pPr>
            <a:endParaRPr dirty="0"/>
          </a:p>
          <a:p>
            <a:pPr marL="114300" lvl="0" indent="0" algn="ctr" rtl="0">
              <a:spcBef>
                <a:spcPts val="0"/>
              </a:spcBef>
              <a:spcAft>
                <a:spcPts val="0"/>
              </a:spcAft>
              <a:buNone/>
            </a:pPr>
            <a:endParaRPr b="1" dirty="0"/>
          </a:p>
        </p:txBody>
      </p:sp>
      <p:sp>
        <p:nvSpPr>
          <p:cNvPr id="162" name="Google Shape;16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8</a:t>
            </a:fld>
            <a:endParaRPr>
              <a:solidFill>
                <a:srgbClr val="929292"/>
              </a:solidFill>
            </a:endParaRPr>
          </a:p>
        </p:txBody>
      </p:sp>
      <p:pic>
        <p:nvPicPr>
          <p:cNvPr id="24" name="Audio 23">
            <a:hlinkClick r:id="" action="ppaction://media"/>
            <a:extLst>
              <a:ext uri="{FF2B5EF4-FFF2-40B4-BE49-F238E27FC236}">
                <a16:creationId xmlns:a16="http://schemas.microsoft.com/office/drawing/2014/main" id="{0788E758-68FA-2253-2BD0-468B675EF90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323100571"/>
      </p:ext>
    </p:extLst>
  </p:cSld>
  <p:clrMapOvr>
    <a:masterClrMapping/>
  </p:clrMapOvr>
  <p:transition advTm="2601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Where are we starting?</a:t>
            </a:r>
            <a:endParaRPr sz="500"/>
          </a:p>
        </p:txBody>
      </p:sp>
      <p:sp>
        <p:nvSpPr>
          <p:cNvPr id="159" name="Google Shape;159;p3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0" name="Google Shape;160;p3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Initial Focus - Revenue Stream</a:t>
            </a:r>
            <a:endParaRPr sz="500" dirty="0"/>
          </a:p>
        </p:txBody>
      </p:sp>
      <p:sp>
        <p:nvSpPr>
          <p:cNvPr id="161" name="Google Shape;161;p34"/>
          <p:cNvSpPr txBox="1">
            <a:spLocks noGrp="1"/>
          </p:cNvSpPr>
          <p:nvPr>
            <p:ph type="body" idx="3"/>
          </p:nvPr>
        </p:nvSpPr>
        <p:spPr>
          <a:xfrm>
            <a:off x="-33163" y="2773954"/>
            <a:ext cx="8771466" cy="1422401"/>
          </a:xfrm>
          <a:prstGeom prst="rect">
            <a:avLst/>
          </a:prstGeom>
          <a:noFill/>
          <a:ln>
            <a:noFill/>
          </a:ln>
        </p:spPr>
        <p:txBody>
          <a:bodyPr spcFirstLastPara="1" wrap="square" lIns="0" tIns="0" rIns="0" bIns="0" anchor="ctr" anchorCtr="0">
            <a:noAutofit/>
          </a:bodyPr>
          <a:lstStyle/>
          <a:p>
            <a:r>
              <a:rPr lang="en-US" sz="2000" b="1" dirty="0"/>
              <a:t>Subscription</a:t>
            </a:r>
          </a:p>
          <a:p>
            <a:r>
              <a:rPr lang="en-US" sz="1600" dirty="0"/>
              <a:t>DoorDash has launched DashPass, a subscription service that offers unlimited deliveries with no delivery fees (on orders over $15) for $9.99 per month. There are more than 1.5 million subscribers nowadays.</a:t>
            </a:r>
          </a:p>
          <a:p>
            <a:r>
              <a:rPr lang="en-US" sz="2000" b="1" dirty="0"/>
              <a:t>SaaS – Software as a Service</a:t>
            </a:r>
          </a:p>
          <a:p>
            <a:r>
              <a:rPr lang="en-US" sz="1600" dirty="0"/>
              <a:t>DoorDash Storefront is software for restaurants that want to own their personalized ordering and delivery system. Merchants pay a monthly subscription to use the platform. </a:t>
            </a:r>
          </a:p>
          <a:p>
            <a:r>
              <a:rPr lang="en-US" sz="2000" b="1" dirty="0"/>
              <a:t>DashMart </a:t>
            </a:r>
          </a:p>
          <a:p>
            <a:r>
              <a:rPr lang="en-US" sz="1600" dirty="0"/>
              <a:t>DoorDash has expanded its delivery service to over 2,500 convenience stores, with some large retail players, such as CVS, Walgreens, 7-Eleven, Wawa, etc.</a:t>
            </a:r>
          </a:p>
          <a:p>
            <a:pPr marL="139700" indent="0">
              <a:buNone/>
            </a:pPr>
            <a:r>
              <a:rPr lang="en-US" sz="1600" dirty="0">
                <a:hlinkClick r:id="rId5"/>
              </a:rPr>
              <a:t>https://businessmodelanalyst.com/doordash-business-model/</a:t>
            </a:r>
            <a:endParaRPr lang="en-US" sz="1600" dirty="0"/>
          </a:p>
          <a:p>
            <a:pPr marL="139700" indent="0">
              <a:buNone/>
            </a:pPr>
            <a:r>
              <a:rPr lang="en-US" sz="1600" dirty="0"/>
              <a:t>.</a:t>
            </a:r>
          </a:p>
          <a:p>
            <a:pPr marL="114300" marR="0" lvl="0" indent="0" algn="l" rtl="0">
              <a:lnSpc>
                <a:spcPct val="100000"/>
              </a:lnSpc>
              <a:spcBef>
                <a:spcPts val="700"/>
              </a:spcBef>
              <a:spcAft>
                <a:spcPts val="0"/>
              </a:spcAft>
              <a:buNone/>
            </a:pPr>
            <a:endParaRPr sz="1600" dirty="0"/>
          </a:p>
          <a:p>
            <a:pPr marL="114300" lvl="0" indent="0" algn="ctr" rtl="0">
              <a:spcBef>
                <a:spcPts val="0"/>
              </a:spcBef>
              <a:spcAft>
                <a:spcPts val="0"/>
              </a:spcAft>
              <a:buNone/>
            </a:pPr>
            <a:endParaRPr sz="1600" b="1" dirty="0"/>
          </a:p>
        </p:txBody>
      </p:sp>
      <p:sp>
        <p:nvSpPr>
          <p:cNvPr id="162" name="Google Shape;16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9</a:t>
            </a:fld>
            <a:endParaRPr>
              <a:solidFill>
                <a:srgbClr val="929292"/>
              </a:solidFill>
            </a:endParaRPr>
          </a:p>
        </p:txBody>
      </p:sp>
      <p:pic>
        <p:nvPicPr>
          <p:cNvPr id="12" name="Audio 11">
            <a:hlinkClick r:id="" action="ppaction://media"/>
            <a:extLst>
              <a:ext uri="{FF2B5EF4-FFF2-40B4-BE49-F238E27FC236}">
                <a16:creationId xmlns:a16="http://schemas.microsoft.com/office/drawing/2014/main" id="{4C325851-05C2-ED2D-1549-669215D31DA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071652971"/>
      </p:ext>
    </p:extLst>
  </p:cSld>
  <p:clrMapOvr>
    <a:masterClrMapping/>
  </p:clrMapOvr>
  <p:transition advTm="1217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1207</TotalTime>
  <Words>2539</Words>
  <Application>Microsoft Office PowerPoint</Application>
  <PresentationFormat>On-screen Show (16:9)</PresentationFormat>
  <Paragraphs>276</Paragraphs>
  <Slides>33</Slides>
  <Notes>33</Notes>
  <HiddenSlides>0</HiddenSlides>
  <MMClips>26</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33</vt:i4>
      </vt:variant>
    </vt:vector>
  </HeadingPairs>
  <TitlesOfParts>
    <vt:vector size="38" baseType="lpstr">
      <vt:lpstr>Arial</vt:lpstr>
      <vt:lpstr>Cabin</vt:lpstr>
      <vt:lpstr>Open Sans</vt:lpstr>
      <vt:lpstr>Simple Light</vt:lpstr>
      <vt:lpstr>Udacity Template 16x9</vt:lpstr>
      <vt:lpstr>DoorDash Product Pitch</vt:lpstr>
      <vt:lpstr>Background</vt:lpstr>
      <vt:lpstr>Business Case</vt:lpstr>
      <vt:lpstr>Initial Focus - Who are we ? </vt:lpstr>
      <vt:lpstr>PowerPoint Presentation</vt:lpstr>
      <vt:lpstr>Initial Focus – Who do we serve ?</vt:lpstr>
      <vt:lpstr>Initial Focus – Revenue Stream</vt:lpstr>
      <vt:lpstr>Initial Focus - Revenue Stream</vt:lpstr>
      <vt:lpstr>Initial Focus - Revenue Stream</vt:lpstr>
      <vt:lpstr>Initial Focus – Revenue Stream</vt:lpstr>
      <vt:lpstr>Initial Focus – Revenue Stream</vt:lpstr>
      <vt:lpstr>Opportunity</vt:lpstr>
      <vt:lpstr>Opportunity</vt:lpstr>
      <vt:lpstr>PowerPoint Presentation</vt:lpstr>
      <vt:lpstr>Proposal</vt:lpstr>
      <vt:lpstr>PowerPoint Presentation</vt:lpstr>
      <vt:lpstr>Return On Investment</vt:lpstr>
      <vt:lpstr>Return On Investment</vt:lpstr>
      <vt:lpstr>Return On Investment</vt:lpstr>
      <vt:lpstr>Measurement</vt:lpstr>
      <vt:lpstr>Third Party Partnership</vt:lpstr>
      <vt:lpstr>Third Party Partnership</vt:lpstr>
      <vt:lpstr>Marketing Strategy</vt:lpstr>
      <vt:lpstr>Competitors</vt:lpstr>
      <vt:lpstr>UberEats</vt:lpstr>
      <vt:lpstr>HelloFresh</vt:lpstr>
      <vt:lpstr>Our Advantages</vt:lpstr>
      <vt:lpstr>Our Advantages</vt:lpstr>
      <vt:lpstr>Roadmap and Vision</vt:lpstr>
      <vt:lpstr>Roadmap Pillars</vt:lpstr>
      <vt:lpstr>Software Development</vt:lpstr>
      <vt:lpstr>Hardware Development</vt:lpstr>
      <vt:lpstr>Where do we go from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Jamil Abdulai</dc:creator>
  <cp:lastModifiedBy>Abdulai, Jamil</cp:lastModifiedBy>
  <cp:revision>37</cp:revision>
  <dcterms:modified xsi:type="dcterms:W3CDTF">2022-08-25T02:06:20Z</dcterms:modified>
</cp:coreProperties>
</file>